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sldIdLst>
    <p:sldId id="256" r:id="rId2"/>
    <p:sldId id="257" r:id="rId3"/>
    <p:sldId id="261" r:id="rId4"/>
    <p:sldId id="259" r:id="rId5"/>
    <p:sldId id="262" r:id="rId6"/>
    <p:sldId id="264" r:id="rId7"/>
    <p:sldId id="258" r:id="rId8"/>
    <p:sldId id="265" r:id="rId9"/>
    <p:sldId id="270" r:id="rId10"/>
    <p:sldId id="275" r:id="rId11"/>
    <p:sldId id="274" r:id="rId12"/>
    <p:sldId id="278" r:id="rId13"/>
    <p:sldId id="283" r:id="rId14"/>
    <p:sldId id="281" r:id="rId15"/>
    <p:sldId id="279" r:id="rId16"/>
    <p:sldId id="271" r:id="rId17"/>
    <p:sldId id="280" r:id="rId18"/>
    <p:sldId id="273" r:id="rId19"/>
    <p:sldId id="276" r:id="rId20"/>
    <p:sldId id="277" r:id="rId21"/>
    <p:sldId id="284" r:id="rId22"/>
    <p:sldId id="285" r:id="rId23"/>
    <p:sldId id="286" r:id="rId24"/>
    <p:sldId id="291" r:id="rId25"/>
    <p:sldId id="287" r:id="rId26"/>
    <p:sldId id="263" r:id="rId27"/>
    <p:sldId id="290" r:id="rId28"/>
    <p:sldId id="288"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ngyan Jiang" initials="BJ" lastIdx="1" clrIdx="0">
    <p:extLst>
      <p:ext uri="{19B8F6BF-5375-455C-9EA6-DF929625EA0E}">
        <p15:presenceInfo xmlns:p15="http://schemas.microsoft.com/office/powerpoint/2012/main" userId="fd6e1973b812786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2DE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6" autoAdjust="0"/>
    <p:restoredTop sz="70948" autoAdjust="0"/>
  </p:normalViewPr>
  <p:slideViewPr>
    <p:cSldViewPr snapToGrid="0">
      <p:cViewPr varScale="1">
        <p:scale>
          <a:sx n="42" d="100"/>
          <a:sy n="42" d="100"/>
        </p:scale>
        <p:origin x="1277"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5189BDCF-32E4-4F0B-89EC-2E959AA56A2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C2FD1383-56F5-488C-A852-753E1D438FE5}"/>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1BB2D1-9BF2-4FE5-8942-5DA21EA81AE6}" type="datetimeFigureOut">
              <a:rPr lang="zh-CN" altLang="en-US" smtClean="0"/>
              <a:t>2017/11/20</a:t>
            </a:fld>
            <a:endParaRPr lang="zh-CN" altLang="en-US"/>
          </a:p>
        </p:txBody>
      </p:sp>
      <p:sp>
        <p:nvSpPr>
          <p:cNvPr id="4" name="幻灯片图像占位符 3">
            <a:extLst>
              <a:ext uri="{FF2B5EF4-FFF2-40B4-BE49-F238E27FC236}">
                <a16:creationId xmlns:a16="http://schemas.microsoft.com/office/drawing/2014/main" id="{5E200F55-0913-4A4C-90FE-8C824BABCE83}"/>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a:extLst>
              <a:ext uri="{FF2B5EF4-FFF2-40B4-BE49-F238E27FC236}">
                <a16:creationId xmlns:a16="http://schemas.microsoft.com/office/drawing/2014/main" id="{7D5F57CF-F7D7-4B5A-8F0A-ACA2FB03538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a:extLst>
              <a:ext uri="{FF2B5EF4-FFF2-40B4-BE49-F238E27FC236}">
                <a16:creationId xmlns:a16="http://schemas.microsoft.com/office/drawing/2014/main" id="{BF6F38B5-B4A8-4695-B573-5079BCAA1AB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a:extLst>
              <a:ext uri="{FF2B5EF4-FFF2-40B4-BE49-F238E27FC236}">
                <a16:creationId xmlns:a16="http://schemas.microsoft.com/office/drawing/2014/main" id="{DFB09925-7389-4606-BBA4-0AF606C3D489}"/>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51578B-0946-48B1-B017-FB1D721F1AA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eriod"/>
            </a:pPr>
            <a:r>
              <a:rPr lang="zh-CN" altLang="en-US" dirty="0"/>
              <a:t>霍尔效应</a:t>
            </a:r>
            <a:r>
              <a:rPr lang="en-US" altLang="zh-CN" dirty="0"/>
              <a:t>1879Hall</a:t>
            </a:r>
            <a:r>
              <a:rPr lang="zh-CN" altLang="en-US" dirty="0"/>
              <a:t>发现，</a:t>
            </a:r>
            <a:r>
              <a:rPr lang="en-US" altLang="zh-CN" dirty="0"/>
              <a:t>R</a:t>
            </a:r>
            <a:r>
              <a:rPr lang="zh-CN" altLang="en-US" dirty="0"/>
              <a:t>正比于</a:t>
            </a:r>
            <a:r>
              <a:rPr lang="en-US" altLang="zh-CN" dirty="0"/>
              <a:t>B</a:t>
            </a:r>
            <a:r>
              <a:rPr lang="zh-CN" altLang="en-US" dirty="0"/>
              <a:t>（图</a:t>
            </a:r>
            <a:r>
              <a:rPr lang="en-US" altLang="zh-CN" dirty="0"/>
              <a:t>1</a:t>
            </a:r>
            <a:r>
              <a:rPr lang="zh-CN" altLang="en-US" dirty="0"/>
              <a:t>），约一个世纪后德国物理学家冯</a:t>
            </a:r>
            <a:r>
              <a:rPr lang="en-US" altLang="zh-CN" dirty="0"/>
              <a:t>·</a:t>
            </a:r>
            <a:r>
              <a:rPr lang="zh-CN" altLang="en-US" dirty="0"/>
              <a:t>克利青在研究半导体异质界面处的二维电子气在低温、强磁场环境下的电输运性质时发现量子霍尔效应，阶梯电阻，由费米面下朗道能级数目决定导边缘电通道数</a:t>
            </a:r>
            <a:r>
              <a:rPr lang="en-US" altLang="zh-CN" dirty="0"/>
              <a:t>n</a:t>
            </a:r>
            <a:r>
              <a:rPr lang="zh-CN" altLang="en-US" dirty="0"/>
              <a:t>，即为边缘态（图</a:t>
            </a:r>
            <a:r>
              <a:rPr lang="en-US" altLang="zh-CN" dirty="0"/>
              <a:t>2</a:t>
            </a:r>
            <a:r>
              <a:rPr lang="zh-CN" altLang="en-US" dirty="0"/>
              <a:t>）</a:t>
            </a:r>
            <a:endParaRPr lang="en-US" altLang="zh-CN" dirty="0"/>
          </a:p>
          <a:p>
            <a:pPr marL="228600" indent="-228600">
              <a:buAutoNum type="arabicPeriod"/>
            </a:pPr>
            <a:endParaRPr lang="en-US" altLang="zh-CN" dirty="0"/>
          </a:p>
          <a:p>
            <a:pPr marL="228600" indent="-228600">
              <a:buAutoNum type="arabicPeriod"/>
            </a:pPr>
            <a:endParaRPr lang="zh-CN" altLang="en-US" dirty="0"/>
          </a:p>
        </p:txBody>
      </p:sp>
      <p:sp>
        <p:nvSpPr>
          <p:cNvPr id="4" name="灯片编号占位符 3"/>
          <p:cNvSpPr>
            <a:spLocks noGrp="1"/>
          </p:cNvSpPr>
          <p:nvPr>
            <p:ph type="sldNum" sz="quarter" idx="10"/>
          </p:nvPr>
        </p:nvSpPr>
        <p:spPr/>
        <p:txBody>
          <a:bodyPr/>
          <a:lstStyle/>
          <a:p>
            <a:fld id="{96468B6B-54AC-4E81-A8AA-F0FDC07D4CCA}" type="slidenum">
              <a:rPr lang="zh-CN" altLang="en-US" smtClean="0"/>
              <a:t>2</a:t>
            </a:fld>
            <a:endParaRPr lang="zh-CN" altLang="en-US"/>
          </a:p>
        </p:txBody>
      </p:sp>
    </p:spTree>
    <p:extLst>
      <p:ext uri="{BB962C8B-B14F-4D97-AF65-F5344CB8AC3E}">
        <p14:creationId xmlns:p14="http://schemas.microsoft.com/office/powerpoint/2010/main" val="2315781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u="none" strike="noStrike" kern="1200" baseline="0" dirty="0">
                <a:solidFill>
                  <a:schemeClr val="tx1"/>
                </a:solidFill>
                <a:latin typeface="+mn-lt"/>
                <a:ea typeface="+mn-ea"/>
                <a:cs typeface="+mn-cs"/>
              </a:rPr>
              <a:t>三维拓扑绝缘体体态是绝缘的，界面上具有二维的表面态，无能隙．在其表面态的</a:t>
            </a:r>
            <a:r>
              <a:rPr lang="zh-CN" altLang="en-US" sz="1200" b="0" i="0" u="none" strike="noStrike" kern="1200" baseline="0" dirty="0" smtClean="0">
                <a:solidFill>
                  <a:schemeClr val="tx1"/>
                </a:solidFill>
                <a:latin typeface="+mn-lt"/>
                <a:ea typeface="+mn-ea"/>
                <a:cs typeface="+mn-cs"/>
              </a:rPr>
              <a:t>布里</a:t>
            </a:r>
            <a:r>
              <a:rPr lang="zh-CN" altLang="en-US" sz="1200" b="0" i="0" u="none" strike="noStrike" kern="1200" baseline="0" dirty="0">
                <a:solidFill>
                  <a:schemeClr val="tx1"/>
                </a:solidFill>
                <a:latin typeface="+mn-lt"/>
                <a:ea typeface="+mn-ea"/>
                <a:cs typeface="+mn-cs"/>
              </a:rPr>
              <a:t>渊区中存在４个时间反演对称点，这些特殊点上会出现Ｋｒａｍｅｒｓ简并，形成狄拉克锥（ＤｉｒａｃＣｏｎｅ）结构．狄拉克锥的顶点称为狄拉克点，狄拉克点附近能量与动量之间的色散关系是线性的，由狄拉克方程所描述．，三维拓扑绝缘体表面态的自旋始终垂直于动量方向，且无简并．受时间反演对称性保护，动量相反表面态之间的散射是禁止的由于自旋－轨道。</a:t>
            </a:r>
            <a:endParaRPr lang="en-US" altLang="zh-CN" sz="1200" b="0" i="0" u="none" strike="noStrike" kern="1200" baseline="0" dirty="0">
              <a:solidFill>
                <a:schemeClr val="tx1"/>
              </a:solidFill>
              <a:latin typeface="+mn-lt"/>
              <a:ea typeface="+mn-ea"/>
              <a:cs typeface="+mn-cs"/>
            </a:endParaRPr>
          </a:p>
          <a:p>
            <a:r>
              <a:rPr lang="en-US" altLang="zh-CN" sz="1200" b="0" i="0" u="none" strike="noStrike" kern="1200" baseline="0" dirty="0">
                <a:solidFill>
                  <a:schemeClr val="tx1"/>
                </a:solidFill>
                <a:latin typeface="+mn-lt"/>
                <a:ea typeface="+mn-ea"/>
                <a:cs typeface="+mn-cs"/>
              </a:rPr>
              <a:t>Hasan</a:t>
            </a:r>
            <a:r>
              <a:rPr lang="zh-CN" altLang="en-US" sz="1200" b="0" i="0" u="none" strike="noStrike" kern="1200" baseline="0" dirty="0">
                <a:solidFill>
                  <a:schemeClr val="tx1"/>
                </a:solidFill>
                <a:latin typeface="+mn-lt"/>
                <a:ea typeface="+mn-ea"/>
                <a:cs typeface="+mn-cs"/>
              </a:rPr>
              <a:t>研究组利用角分辨光电子谱研究了Ｂｉ</a:t>
            </a:r>
            <a:r>
              <a:rPr lang="zh-CN" altLang="en-US" sz="1200" b="0" i="0" u="none" strike="noStrike" kern="1200" baseline="-25000" dirty="0">
                <a:solidFill>
                  <a:schemeClr val="tx1"/>
                </a:solidFill>
                <a:latin typeface="+mn-lt"/>
                <a:ea typeface="+mn-ea"/>
                <a:cs typeface="+mn-cs"/>
              </a:rPr>
              <a:t>１－ｘ</a:t>
            </a:r>
            <a:r>
              <a:rPr lang="zh-CN" altLang="en-US" sz="1200" b="0" i="0" u="none" strike="noStrike" kern="1200" baseline="0" dirty="0">
                <a:solidFill>
                  <a:schemeClr val="tx1"/>
                </a:solidFill>
                <a:latin typeface="+mn-lt"/>
                <a:ea typeface="+mn-ea"/>
                <a:cs typeface="+mn-cs"/>
              </a:rPr>
              <a:t>Ｓｂ</a:t>
            </a:r>
            <a:r>
              <a:rPr lang="zh-CN" altLang="en-US" sz="1200" b="0" i="0" u="none" strike="noStrike" kern="1200" baseline="-25000" dirty="0">
                <a:solidFill>
                  <a:schemeClr val="tx1"/>
                </a:solidFill>
                <a:latin typeface="+mn-lt"/>
                <a:ea typeface="+mn-ea"/>
                <a:cs typeface="+mn-cs"/>
              </a:rPr>
              <a:t>ｘ</a:t>
            </a:r>
            <a:r>
              <a:rPr lang="zh-CN" altLang="en-US" sz="1200" b="0" i="0" u="none" strike="noStrike" kern="1200" baseline="0" dirty="0">
                <a:solidFill>
                  <a:schemeClr val="tx1"/>
                </a:solidFill>
                <a:latin typeface="+mn-lt"/>
                <a:ea typeface="+mn-ea"/>
                <a:cs typeface="+mn-cs"/>
              </a:rPr>
              <a:t>的表面态，发现在</a:t>
            </a:r>
            <a:r>
              <a:rPr lang="en-US" altLang="zh-CN" sz="1200" b="0" i="0" u="none" strike="noStrike" kern="1200" baseline="0" dirty="0">
                <a:solidFill>
                  <a:schemeClr val="tx1"/>
                </a:solidFill>
                <a:latin typeface="+mn-lt"/>
                <a:ea typeface="+mn-ea"/>
                <a:cs typeface="+mn-cs"/>
              </a:rPr>
              <a:t>Γ</a:t>
            </a:r>
            <a:r>
              <a:rPr lang="zh-CN" altLang="en-US" sz="1200" b="0" i="0" u="none" strike="noStrike" kern="1200" baseline="0" dirty="0">
                <a:solidFill>
                  <a:schemeClr val="tx1"/>
                </a:solidFill>
                <a:latin typeface="+mn-lt"/>
                <a:ea typeface="+mn-ea"/>
                <a:cs typeface="+mn-cs"/>
              </a:rPr>
              <a:t>－Ｍ 之间，表面态与费米能级相交为奇数次，并且表面态是自旋极化的［１１］，证明了Ｂｉ</a:t>
            </a:r>
            <a:r>
              <a:rPr lang="zh-CN" altLang="en-US" sz="1200" b="0" i="0" u="none" strike="noStrike" kern="1200" baseline="-25000" dirty="0">
                <a:solidFill>
                  <a:schemeClr val="tx1"/>
                </a:solidFill>
                <a:latin typeface="+mn-lt"/>
                <a:ea typeface="+mn-ea"/>
                <a:cs typeface="+mn-cs"/>
              </a:rPr>
              <a:t>１－ｘ</a:t>
            </a:r>
            <a:r>
              <a:rPr lang="zh-CN" altLang="en-US" sz="1200" b="0" i="0" u="none" strike="noStrike" kern="1200" baseline="0" dirty="0">
                <a:solidFill>
                  <a:schemeClr val="tx1"/>
                </a:solidFill>
                <a:latin typeface="+mn-lt"/>
                <a:ea typeface="+mn-ea"/>
                <a:cs typeface="+mn-cs"/>
              </a:rPr>
              <a:t>Ｓｂ</a:t>
            </a:r>
            <a:r>
              <a:rPr lang="zh-CN" altLang="en-US" sz="1200" b="0" i="0" u="none" strike="noStrike" kern="1200" baseline="-25000" dirty="0">
                <a:solidFill>
                  <a:schemeClr val="tx1"/>
                </a:solidFill>
                <a:latin typeface="+mn-lt"/>
                <a:ea typeface="+mn-ea"/>
                <a:cs typeface="+mn-cs"/>
              </a:rPr>
              <a:t>ｘ</a:t>
            </a:r>
            <a:r>
              <a:rPr lang="zh-CN" altLang="en-US" sz="1200" b="0" i="0" u="none" strike="noStrike" kern="1200" baseline="0" dirty="0">
                <a:solidFill>
                  <a:schemeClr val="tx1"/>
                </a:solidFill>
                <a:latin typeface="+mn-lt"/>
                <a:ea typeface="+mn-ea"/>
                <a:cs typeface="+mn-cs"/>
              </a:rPr>
              <a:t>是三维拓扑绝缘体</a:t>
            </a:r>
            <a:r>
              <a:rPr lang="zh-CN" altLang="en-US" sz="1200" b="0" i="0" u="none" strike="noStrike" kern="1200" baseline="0" dirty="0" smtClean="0">
                <a:solidFill>
                  <a:schemeClr val="tx1"/>
                </a:solidFill>
                <a:latin typeface="+mn-lt"/>
                <a:ea typeface="+mn-ea"/>
                <a:cs typeface="+mn-cs"/>
              </a:rPr>
              <a:t>，</a:t>
            </a:r>
            <a:endParaRPr lang="en-US" altLang="zh-CN" sz="1200" b="0" i="0" u="none" strike="noStrike" kern="1200" baseline="0" dirty="0" smtClean="0">
              <a:solidFill>
                <a:schemeClr val="tx1"/>
              </a:solidFill>
              <a:latin typeface="+mn-lt"/>
              <a:ea typeface="+mn-ea"/>
              <a:cs typeface="+mn-cs"/>
            </a:endParaRP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HASAN</a:t>
            </a:r>
            <a:r>
              <a:rPr lang="zh-CN" altLang="en-US" sz="1200" b="0" i="0" u="none" strike="noStrike" kern="1200" baseline="0" dirty="0" smtClean="0">
                <a:solidFill>
                  <a:schemeClr val="tx1"/>
                </a:solidFill>
                <a:latin typeface="+mn-lt"/>
                <a:ea typeface="+mn-ea"/>
                <a:cs typeface="+mn-cs"/>
              </a:rPr>
              <a:t>的实验</a:t>
            </a:r>
            <a:endParaRPr lang="zh-CN" altLang="en-US" sz="1200" b="0" i="0" u="none" strike="noStrike" kern="1200" baseline="0" dirty="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2F51578B-0946-48B1-B017-FB1D721F1AA4}" type="slidenum">
              <a:rPr lang="zh-CN" altLang="en-US" smtClean="0"/>
              <a:t>14</a:t>
            </a:fld>
            <a:endParaRPr lang="zh-CN" altLang="en-US"/>
          </a:p>
        </p:txBody>
      </p:sp>
    </p:spTree>
    <p:extLst>
      <p:ext uri="{BB962C8B-B14F-4D97-AF65-F5344CB8AC3E}">
        <p14:creationId xmlns:p14="http://schemas.microsoft.com/office/powerpoint/2010/main" val="528645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F51578B-0946-48B1-B017-FB1D721F1AA4}" type="slidenum">
              <a:rPr lang="zh-CN" altLang="en-US" smtClean="0"/>
              <a:t>15</a:t>
            </a:fld>
            <a:endParaRPr lang="zh-CN" altLang="en-US"/>
          </a:p>
        </p:txBody>
      </p:sp>
    </p:spTree>
    <p:extLst>
      <p:ext uri="{BB962C8B-B14F-4D97-AF65-F5344CB8AC3E}">
        <p14:creationId xmlns:p14="http://schemas.microsoft.com/office/powerpoint/2010/main" val="2084424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F51578B-0946-48B1-B017-FB1D721F1AA4}" type="slidenum">
              <a:rPr lang="zh-CN" altLang="en-US" smtClean="0"/>
              <a:t>17</a:t>
            </a:fld>
            <a:endParaRPr lang="zh-CN" altLang="en-US"/>
          </a:p>
        </p:txBody>
      </p:sp>
    </p:spTree>
    <p:extLst>
      <p:ext uri="{BB962C8B-B14F-4D97-AF65-F5344CB8AC3E}">
        <p14:creationId xmlns:p14="http://schemas.microsoft.com/office/powerpoint/2010/main" val="1744963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观察到表面态的狄拉克锥结构</a:t>
            </a:r>
          </a:p>
        </p:txBody>
      </p:sp>
      <p:sp>
        <p:nvSpPr>
          <p:cNvPr id="4" name="灯片编号占位符 3"/>
          <p:cNvSpPr>
            <a:spLocks noGrp="1"/>
          </p:cNvSpPr>
          <p:nvPr>
            <p:ph type="sldNum" sz="quarter" idx="10"/>
          </p:nvPr>
        </p:nvSpPr>
        <p:spPr/>
        <p:txBody>
          <a:bodyPr/>
          <a:lstStyle/>
          <a:p>
            <a:fld id="{2F51578B-0946-48B1-B017-FB1D721F1AA4}" type="slidenum">
              <a:rPr lang="zh-CN" altLang="en-US" smtClean="0"/>
              <a:t>18</a:t>
            </a:fld>
            <a:endParaRPr lang="zh-CN" altLang="en-US"/>
          </a:p>
        </p:txBody>
      </p:sp>
    </p:spTree>
    <p:extLst>
      <p:ext uri="{BB962C8B-B14F-4D97-AF65-F5344CB8AC3E}">
        <p14:creationId xmlns:p14="http://schemas.microsoft.com/office/powerpoint/2010/main" val="79183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BI2Te3</a:t>
            </a:r>
            <a:r>
              <a:rPr lang="zh-CN" altLang="en-US" dirty="0"/>
              <a:t>通过掺杂</a:t>
            </a:r>
            <a:r>
              <a:rPr lang="en-US" altLang="zh-CN" dirty="0"/>
              <a:t>Sn</a:t>
            </a:r>
            <a:r>
              <a:rPr lang="zh-CN" altLang="en-US" dirty="0"/>
              <a:t>调控费米面位置及载流子类型，</a:t>
            </a:r>
            <a:r>
              <a:rPr lang="en-US" altLang="zh-CN" dirty="0"/>
              <a:t>delta</a:t>
            </a:r>
            <a:r>
              <a:rPr lang="zh-CN" altLang="en-US" dirty="0"/>
              <a:t>为</a:t>
            </a:r>
            <a:r>
              <a:rPr lang="en-US" altLang="zh-CN" dirty="0"/>
              <a:t>Sn</a:t>
            </a:r>
            <a:r>
              <a:rPr lang="zh-CN" altLang="en-US" dirty="0"/>
              <a:t>掺杂浓度， 当</a:t>
            </a:r>
            <a:r>
              <a:rPr lang="en-US" altLang="zh-CN" dirty="0"/>
              <a:t>delta</a:t>
            </a:r>
            <a:r>
              <a:rPr lang="zh-CN" altLang="en-US" dirty="0"/>
              <a:t>为</a:t>
            </a:r>
            <a:r>
              <a:rPr lang="en-US" altLang="zh-CN" dirty="0"/>
              <a:t>0.67%</a:t>
            </a:r>
            <a:r>
              <a:rPr lang="zh-CN" altLang="en-US" dirty="0"/>
              <a:t>时费米面上体态消失（</a:t>
            </a:r>
            <a:r>
              <a:rPr lang="en-US" altLang="zh-CN" dirty="0"/>
              <a:t>C</a:t>
            </a:r>
            <a:r>
              <a:rPr lang="zh-CN" altLang="en-US" dirty="0"/>
              <a:t>），仅有表面态，成为拓扑绝缘体</a:t>
            </a:r>
            <a:endParaRPr lang="en-US" altLang="zh-CN" dirty="0"/>
          </a:p>
          <a:p>
            <a:r>
              <a:rPr lang="zh-CN" altLang="en-US" dirty="0"/>
              <a:t>第一行：能带结构在费米面处的截断面，掺杂浓度增加</a:t>
            </a:r>
            <a:r>
              <a:rPr lang="en-US" altLang="zh-CN" dirty="0"/>
              <a:t>fermi surface pocket</a:t>
            </a:r>
            <a:r>
              <a:rPr lang="zh-CN" altLang="en-US" dirty="0"/>
              <a:t>收缩，体现狄拉克锥结构</a:t>
            </a:r>
            <a:endParaRPr lang="en-US" altLang="zh-CN" dirty="0"/>
          </a:p>
          <a:p>
            <a:r>
              <a:rPr lang="en-US" altLang="zh-CN" dirty="0" err="1"/>
              <a:t>Ef</a:t>
            </a:r>
            <a:r>
              <a:rPr lang="zh-CN" altLang="en-US" dirty="0"/>
              <a:t>：</a:t>
            </a:r>
            <a:r>
              <a:rPr lang="en-US" altLang="zh-CN" dirty="0"/>
              <a:t>0.34</a:t>
            </a:r>
            <a:r>
              <a:rPr lang="zh-CN" altLang="en-US" dirty="0"/>
              <a:t>，</a:t>
            </a:r>
            <a:r>
              <a:rPr lang="en-US" altLang="zh-CN" dirty="0"/>
              <a:t>0.325</a:t>
            </a:r>
            <a:r>
              <a:rPr lang="zh-CN" altLang="en-US" dirty="0"/>
              <a:t>， </a:t>
            </a:r>
            <a:r>
              <a:rPr lang="en-US" altLang="zh-CN" dirty="0"/>
              <a:t>0.25</a:t>
            </a:r>
            <a:r>
              <a:rPr lang="zh-CN" altLang="en-US" dirty="0"/>
              <a:t>，</a:t>
            </a:r>
            <a:r>
              <a:rPr lang="en-US" altLang="zh-CN" dirty="0"/>
              <a:t>0.12eV above the Dirac cone</a:t>
            </a:r>
          </a:p>
          <a:p>
            <a:r>
              <a:rPr lang="en-US" altLang="zh-CN" dirty="0"/>
              <a:t>EA: EF position of </a:t>
            </a:r>
            <a:r>
              <a:rPr lang="en-US" altLang="zh-CN" dirty="0" err="1"/>
              <a:t>undoped</a:t>
            </a:r>
            <a:r>
              <a:rPr lang="en-US" altLang="zh-CN" dirty="0"/>
              <a:t> Bi2Te3, EB: BCB bottom; EC: BVB top; ED: Dirac point</a:t>
            </a:r>
          </a:p>
          <a:p>
            <a:r>
              <a:rPr lang="en-US" altLang="zh-CN" dirty="0"/>
              <a:t>% E0: binding energy of Dirac point (0.34 eV); E1: BCB bottom binding energy (0.045 eV); E2: bulk energy gap (0.165 eV); and E3: energy separation between BVB top and Dirac point (0.13 eV).</a:t>
            </a:r>
          </a:p>
        </p:txBody>
      </p:sp>
      <p:sp>
        <p:nvSpPr>
          <p:cNvPr id="4" name="灯片编号占位符 3"/>
          <p:cNvSpPr>
            <a:spLocks noGrp="1"/>
          </p:cNvSpPr>
          <p:nvPr>
            <p:ph type="sldNum" sz="quarter" idx="10"/>
          </p:nvPr>
        </p:nvSpPr>
        <p:spPr/>
        <p:txBody>
          <a:bodyPr/>
          <a:lstStyle/>
          <a:p>
            <a:fld id="{2F51578B-0946-48B1-B017-FB1D721F1AA4}" type="slidenum">
              <a:rPr lang="zh-CN" altLang="en-US" smtClean="0"/>
              <a:t>19</a:t>
            </a:fld>
            <a:endParaRPr lang="zh-CN" altLang="en-US"/>
          </a:p>
        </p:txBody>
      </p:sp>
    </p:spTree>
    <p:extLst>
      <p:ext uri="{BB962C8B-B14F-4D97-AF65-F5344CB8AC3E}">
        <p14:creationId xmlns:p14="http://schemas.microsoft.com/office/powerpoint/2010/main" val="20138247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F51578B-0946-48B1-B017-FB1D721F1AA4}" type="slidenum">
              <a:rPr lang="zh-CN" altLang="en-US" smtClean="0"/>
              <a:t>20</a:t>
            </a:fld>
            <a:endParaRPr lang="zh-CN" altLang="en-US"/>
          </a:p>
        </p:txBody>
      </p:sp>
    </p:spTree>
    <p:extLst>
      <p:ext uri="{BB962C8B-B14F-4D97-AF65-F5344CB8AC3E}">
        <p14:creationId xmlns:p14="http://schemas.microsoft.com/office/powerpoint/2010/main" val="41864607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F51578B-0946-48B1-B017-FB1D721F1AA4}" type="slidenum">
              <a:rPr lang="zh-CN" altLang="en-US" smtClean="0"/>
              <a:t>21</a:t>
            </a:fld>
            <a:endParaRPr lang="zh-CN" altLang="en-US"/>
          </a:p>
        </p:txBody>
      </p:sp>
    </p:spTree>
    <p:extLst>
      <p:ext uri="{BB962C8B-B14F-4D97-AF65-F5344CB8AC3E}">
        <p14:creationId xmlns:p14="http://schemas.microsoft.com/office/powerpoint/2010/main" val="28621034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F51578B-0946-48B1-B017-FB1D721F1AA4}" type="slidenum">
              <a:rPr lang="zh-CN" altLang="en-US" smtClean="0"/>
              <a:t>22</a:t>
            </a:fld>
            <a:endParaRPr lang="zh-CN" altLang="en-US"/>
          </a:p>
        </p:txBody>
      </p:sp>
    </p:spTree>
    <p:extLst>
      <p:ext uri="{BB962C8B-B14F-4D97-AF65-F5344CB8AC3E}">
        <p14:creationId xmlns:p14="http://schemas.microsoft.com/office/powerpoint/2010/main" val="773875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F51578B-0946-48B1-B017-FB1D721F1AA4}" type="slidenum">
              <a:rPr lang="zh-CN" altLang="en-US" smtClean="0"/>
              <a:t>23</a:t>
            </a:fld>
            <a:endParaRPr lang="zh-CN" altLang="en-US"/>
          </a:p>
        </p:txBody>
      </p:sp>
    </p:spTree>
    <p:extLst>
      <p:ext uri="{BB962C8B-B14F-4D97-AF65-F5344CB8AC3E}">
        <p14:creationId xmlns:p14="http://schemas.microsoft.com/office/powerpoint/2010/main" val="20035794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获得了 </a:t>
            </a:r>
            <a:r>
              <a:rPr lang="en-US" altLang="zh-CN" dirty="0" smtClean="0"/>
              <a:t>Bi</a:t>
            </a:r>
          </a:p>
          <a:p>
            <a:r>
              <a:rPr lang="en-US" altLang="zh-CN" dirty="0" smtClean="0"/>
              <a:t>2 </a:t>
            </a:r>
            <a:r>
              <a:rPr lang="en-US" altLang="zh-CN" dirty="0" err="1" smtClean="0"/>
              <a:t>Te</a:t>
            </a:r>
            <a:r>
              <a:rPr lang="en-US" altLang="zh-CN" dirty="0" smtClean="0"/>
              <a:t> 3 </a:t>
            </a:r>
            <a:r>
              <a:rPr lang="zh-CN" altLang="en-US" dirty="0" smtClean="0"/>
              <a:t>薄膜表面的局域态密</a:t>
            </a:r>
          </a:p>
          <a:p>
            <a:r>
              <a:rPr lang="zh-CN" altLang="en-US" dirty="0" smtClean="0"/>
              <a:t>度</a:t>
            </a:r>
            <a:r>
              <a:rPr lang="en-US" altLang="zh-CN" dirty="0" smtClean="0"/>
              <a:t>,</a:t>
            </a:r>
            <a:r>
              <a:rPr lang="zh-CN" altLang="en-US" dirty="0" smtClean="0"/>
              <a:t>观察到了与样品偏压近似呈线性关系的电子态</a:t>
            </a:r>
          </a:p>
          <a:p>
            <a:r>
              <a:rPr lang="zh-CN" altLang="en-US" dirty="0" smtClean="0"/>
              <a:t>密度</a:t>
            </a:r>
            <a:r>
              <a:rPr lang="en-US" altLang="zh-CN" dirty="0" smtClean="0"/>
              <a:t>,</a:t>
            </a:r>
            <a:r>
              <a:rPr lang="zh-CN" altLang="en-US" smtClean="0"/>
              <a:t>这代表了表面态的贡献</a:t>
            </a:r>
            <a:endParaRPr lang="zh-CN" altLang="en-US"/>
          </a:p>
        </p:txBody>
      </p:sp>
      <p:sp>
        <p:nvSpPr>
          <p:cNvPr id="4" name="灯片编号占位符 3"/>
          <p:cNvSpPr>
            <a:spLocks noGrp="1"/>
          </p:cNvSpPr>
          <p:nvPr>
            <p:ph type="sldNum" sz="quarter" idx="10"/>
          </p:nvPr>
        </p:nvSpPr>
        <p:spPr/>
        <p:txBody>
          <a:bodyPr/>
          <a:lstStyle/>
          <a:p>
            <a:fld id="{2F51578B-0946-48B1-B017-FB1D721F1AA4}" type="slidenum">
              <a:rPr lang="zh-CN" altLang="en-US" smtClean="0"/>
              <a:t>24</a:t>
            </a:fld>
            <a:endParaRPr lang="zh-CN" altLang="en-US"/>
          </a:p>
        </p:txBody>
      </p:sp>
    </p:spTree>
    <p:extLst>
      <p:ext uri="{BB962C8B-B14F-4D97-AF65-F5344CB8AC3E}">
        <p14:creationId xmlns:p14="http://schemas.microsoft.com/office/powerpoint/2010/main" val="1928437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eriod"/>
            </a:pPr>
            <a:r>
              <a:rPr lang="zh-CN" altLang="en-US" dirty="0"/>
              <a:t>霍尔效应</a:t>
            </a:r>
            <a:r>
              <a:rPr lang="en-US" altLang="zh-CN" dirty="0"/>
              <a:t>1879Hall</a:t>
            </a:r>
            <a:r>
              <a:rPr lang="zh-CN" altLang="en-US" dirty="0"/>
              <a:t>发现，</a:t>
            </a:r>
            <a:r>
              <a:rPr lang="en-US" altLang="zh-CN" dirty="0"/>
              <a:t>R</a:t>
            </a:r>
            <a:r>
              <a:rPr lang="zh-CN" altLang="en-US" dirty="0"/>
              <a:t>正比于</a:t>
            </a:r>
            <a:r>
              <a:rPr lang="en-US" altLang="zh-CN" dirty="0"/>
              <a:t>B</a:t>
            </a:r>
            <a:r>
              <a:rPr lang="zh-CN" altLang="en-US" dirty="0"/>
              <a:t>（图</a:t>
            </a:r>
            <a:r>
              <a:rPr lang="en-US" altLang="zh-CN" dirty="0"/>
              <a:t>1</a:t>
            </a:r>
            <a:r>
              <a:rPr lang="zh-CN" altLang="en-US" dirty="0"/>
              <a:t>），约一个世纪后德国物理学家冯</a:t>
            </a:r>
            <a:r>
              <a:rPr lang="en-US" altLang="zh-CN" dirty="0"/>
              <a:t>·</a:t>
            </a:r>
            <a:r>
              <a:rPr lang="zh-CN" altLang="en-US" dirty="0"/>
              <a:t>克利青在研究半导体异质界面处的二维电子气在低温、强磁场环境下的电输运性质时发现量子霍尔效应，阶梯电阻，由费米面下朗道能级数目决定导边缘电通道数</a:t>
            </a:r>
            <a:r>
              <a:rPr lang="en-US" altLang="zh-CN" dirty="0"/>
              <a:t>n</a:t>
            </a:r>
            <a:r>
              <a:rPr lang="zh-CN" altLang="en-US" dirty="0"/>
              <a:t>，即为边缘态（图</a:t>
            </a:r>
            <a:r>
              <a:rPr lang="en-US" altLang="zh-CN" dirty="0"/>
              <a:t>2</a:t>
            </a:r>
            <a:r>
              <a:rPr lang="zh-CN" altLang="en-US" dirty="0"/>
              <a:t>），电子只能沿边缘朝一个方向运动</a:t>
            </a:r>
            <a:endParaRPr lang="en-US" altLang="zh-CN" dirty="0"/>
          </a:p>
          <a:p>
            <a:pPr marL="228600" indent="-228600">
              <a:buAutoNum type="arabicPeriod"/>
            </a:pPr>
            <a:r>
              <a:rPr lang="zh-CN" altLang="en-US" dirty="0" smtClean="0"/>
              <a:t>边缘的电子的传输是</a:t>
            </a:r>
            <a:r>
              <a:rPr lang="en-US" altLang="zh-CN" dirty="0" smtClean="0"/>
              <a:t>robust</a:t>
            </a:r>
            <a:r>
              <a:rPr lang="zh-CN" altLang="en-US" dirty="0" smtClean="0"/>
              <a:t>的，无法被杂质散射</a:t>
            </a:r>
            <a:endParaRPr lang="en-US" altLang="zh-CN" dirty="0"/>
          </a:p>
          <a:p>
            <a:pPr marL="228600" indent="-228600">
              <a:buAutoNum type="arabicPeriod"/>
            </a:pPr>
            <a:endParaRPr lang="zh-CN" altLang="en-US" dirty="0"/>
          </a:p>
        </p:txBody>
      </p:sp>
      <p:sp>
        <p:nvSpPr>
          <p:cNvPr id="4" name="灯片编号占位符 3"/>
          <p:cNvSpPr>
            <a:spLocks noGrp="1"/>
          </p:cNvSpPr>
          <p:nvPr>
            <p:ph type="sldNum" sz="quarter" idx="10"/>
          </p:nvPr>
        </p:nvSpPr>
        <p:spPr/>
        <p:txBody>
          <a:bodyPr/>
          <a:lstStyle/>
          <a:p>
            <a:fld id="{96468B6B-54AC-4E81-A8AA-F0FDC07D4CCA}" type="slidenum">
              <a:rPr lang="zh-CN" altLang="en-US" smtClean="0"/>
              <a:t>3</a:t>
            </a:fld>
            <a:endParaRPr lang="zh-CN" altLang="en-US"/>
          </a:p>
        </p:txBody>
      </p:sp>
    </p:spTree>
    <p:extLst>
      <p:ext uri="{BB962C8B-B14F-4D97-AF65-F5344CB8AC3E}">
        <p14:creationId xmlns:p14="http://schemas.microsoft.com/office/powerpoint/2010/main" val="17474450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F51578B-0946-48B1-B017-FB1D721F1AA4}" type="slidenum">
              <a:rPr lang="zh-CN" altLang="en-US" smtClean="0"/>
              <a:t>25</a:t>
            </a:fld>
            <a:endParaRPr lang="zh-CN" altLang="en-US"/>
          </a:p>
        </p:txBody>
      </p:sp>
    </p:spTree>
    <p:extLst>
      <p:ext uri="{BB962C8B-B14F-4D97-AF65-F5344CB8AC3E}">
        <p14:creationId xmlns:p14="http://schemas.microsoft.com/office/powerpoint/2010/main" val="25919335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F51578B-0946-48B1-B017-FB1D721F1AA4}" type="slidenum">
              <a:rPr lang="zh-CN" altLang="en-US" smtClean="0"/>
              <a:t>28</a:t>
            </a:fld>
            <a:endParaRPr lang="zh-CN" altLang="en-US"/>
          </a:p>
        </p:txBody>
      </p:sp>
    </p:spTree>
    <p:extLst>
      <p:ext uri="{BB962C8B-B14F-4D97-AF65-F5344CB8AC3E}">
        <p14:creationId xmlns:p14="http://schemas.microsoft.com/office/powerpoint/2010/main" val="2628076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a:extLst>
              <a:ext uri="{FF2B5EF4-FFF2-40B4-BE49-F238E27FC236}">
                <a16:creationId xmlns:a16="http://schemas.microsoft.com/office/drawing/2014/main" id="{242DB84B-268D-402A-9549-91BE4D93F4E5}"/>
              </a:ext>
            </a:extLst>
          </p:cNvPr>
          <p:cNvSpPr>
            <a:spLocks noGrp="1"/>
          </p:cNvSpPr>
          <p:nvPr>
            <p:ph type="body" idx="1"/>
          </p:nvPr>
        </p:nvSpPr>
        <p:spPr/>
        <p:txBody>
          <a:bodyPr/>
          <a:lstStyle/>
          <a:p>
            <a:r>
              <a:rPr lang="zh-CN" altLang="en-US" dirty="0"/>
              <a:t>在同一体系中每个边缘上都存在两条边缘态，自旋相反的电子沿着边缘分别朝着相反的方向运动。</a:t>
            </a:r>
            <a:endParaRPr lang="en-US" altLang="zh-CN" dirty="0"/>
          </a:p>
          <a:p>
            <a:r>
              <a:rPr lang="zh-CN" altLang="en-US" dirty="0"/>
              <a:t>量子自旋霍尔态就是二维的拓扑绝缘</a:t>
            </a:r>
            <a:r>
              <a:rPr lang="zh-CN" altLang="en-US" dirty="0" smtClean="0"/>
              <a:t>体态</a:t>
            </a:r>
            <a:endParaRPr lang="en-US" altLang="zh-CN" dirty="0" smtClean="0"/>
          </a:p>
          <a:p>
            <a:r>
              <a:rPr lang="zh-CN" altLang="en-US" dirty="0" smtClean="0"/>
              <a:t>因为是强的自旋轨道耦合</a:t>
            </a:r>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a:extLst>
              <a:ext uri="{FF2B5EF4-FFF2-40B4-BE49-F238E27FC236}">
                <a16:creationId xmlns:a16="http://schemas.microsoft.com/office/drawing/2014/main" id="{242DB84B-268D-402A-9549-91BE4D93F4E5}"/>
              </a:ext>
            </a:extLst>
          </p:cNvPr>
          <p:cNvSpPr>
            <a:spLocks noGrp="1"/>
          </p:cNvSpPr>
          <p:nvPr>
            <p:ph type="body" idx="1"/>
          </p:nvPr>
        </p:nvSpPr>
        <p:spPr/>
        <p:txBody>
          <a:bodyPr/>
          <a:lstStyle/>
          <a:p>
            <a:r>
              <a:rPr lang="zh-CN" altLang="en-US" dirty="0"/>
              <a:t>在带隙之内，两条具有不同自旋取向的边缘态从导带延伸至价带，并在 </a:t>
            </a:r>
            <a:r>
              <a:rPr lang="en-US" altLang="zh-CN" dirty="0"/>
              <a:t>k = 0 </a:t>
            </a:r>
            <a:r>
              <a:rPr lang="zh-CN" altLang="en-US" dirty="0"/>
              <a:t>处交于一点，自旋只有在这一点才是简并的，而且在交点附近能量与动量之间满足线性的色散关系</a:t>
            </a:r>
            <a:endParaRPr lang="en-US" altLang="zh-CN" dirty="0"/>
          </a:p>
          <a:p>
            <a:r>
              <a:rPr lang="zh-CN" altLang="en-US" dirty="0"/>
              <a:t>理论上，</a:t>
            </a:r>
            <a:r>
              <a:rPr lang="en-US" altLang="zh-CN" dirty="0"/>
              <a:t>Kane </a:t>
            </a:r>
            <a:r>
              <a:rPr lang="zh-CN" altLang="en-US" dirty="0"/>
              <a:t>等人提出了无相互作用下二维体系的拓扑能带理论，基于假设系统总自旋 </a:t>
            </a:r>
            <a:r>
              <a:rPr lang="en-US" altLang="zh-CN" dirty="0" err="1"/>
              <a:t>Sz</a:t>
            </a:r>
            <a:r>
              <a:rPr lang="zh-CN" altLang="en-US" dirty="0"/>
              <a:t>是个好量子数，但在实际材料中存在着破坏 </a:t>
            </a:r>
            <a:r>
              <a:rPr lang="en-US" altLang="zh-CN" dirty="0" err="1"/>
              <a:t>Sz</a:t>
            </a:r>
            <a:r>
              <a:rPr lang="zh-CN" altLang="en-US" dirty="0"/>
              <a:t>守恒的项，如 </a:t>
            </a:r>
            <a:r>
              <a:rPr lang="en-US" altLang="zh-CN" dirty="0" err="1"/>
              <a:t>Rashba</a:t>
            </a:r>
            <a:r>
              <a:rPr lang="en-US" altLang="zh-CN" dirty="0"/>
              <a:t> </a:t>
            </a:r>
            <a:r>
              <a:rPr lang="zh-CN" altLang="en-US" dirty="0"/>
              <a:t>自旋轨道耦合，所以 </a:t>
            </a:r>
            <a:r>
              <a:rPr lang="en-US" altLang="zh-CN" dirty="0" err="1"/>
              <a:t>Sz</a:t>
            </a:r>
            <a:r>
              <a:rPr lang="zh-CN" altLang="en-US" dirty="0"/>
              <a:t>类似不再是好量子数，因此不能实现量子自旋霍耳效应。但是只要</a:t>
            </a:r>
            <a:r>
              <a:rPr lang="zh-CN" altLang="en-US" dirty="0" smtClean="0"/>
              <a:t>这</a:t>
            </a:r>
            <a:r>
              <a:rPr lang="en-US" altLang="zh-CN" dirty="0" smtClean="0"/>
              <a:t>·</a:t>
            </a:r>
            <a:r>
              <a:rPr lang="zh-CN" altLang="en-US" dirty="0" smtClean="0"/>
              <a:t>些</a:t>
            </a:r>
            <a:r>
              <a:rPr lang="zh-CN" altLang="en-US" dirty="0"/>
              <a:t>散射项不破坏时间反演，作为边缘态出现的无质量的狄拉克粒子就能保留下来，这些边缘态的自旋和动量耦合在一起，被称为“</a:t>
            </a:r>
            <a:r>
              <a:rPr lang="en-US" altLang="zh-CN" dirty="0"/>
              <a:t>helical liquid”</a:t>
            </a:r>
            <a:r>
              <a:rPr lang="zh-CN" altLang="en-US" dirty="0"/>
              <a:t>。类似于量子霍耳态中的 </a:t>
            </a:r>
            <a:r>
              <a:rPr lang="en-US" altLang="zh-CN" dirty="0" err="1"/>
              <a:t>Chern</a:t>
            </a:r>
            <a:r>
              <a:rPr lang="en-US" altLang="zh-CN" dirty="0"/>
              <a:t> </a:t>
            </a:r>
            <a:r>
              <a:rPr lang="zh-CN" altLang="en-US" dirty="0"/>
              <a:t>数，定义了 </a:t>
            </a:r>
            <a:r>
              <a:rPr lang="en-US" altLang="zh-CN" dirty="0"/>
              <a:t>Z2</a:t>
            </a:r>
            <a:r>
              <a:rPr lang="zh-CN" altLang="en-US" dirty="0"/>
              <a:t>拓扑数。</a:t>
            </a:r>
            <a:r>
              <a:rPr lang="en-US" altLang="zh-CN" dirty="0"/>
              <a:t>Z2</a:t>
            </a:r>
            <a:r>
              <a:rPr lang="zh-CN" altLang="en-US" dirty="0"/>
              <a:t>可以简单的理解为边界上时间反演共轭对数目的奇偶性。当 </a:t>
            </a:r>
            <a:r>
              <a:rPr lang="en-US" altLang="zh-CN" dirty="0"/>
              <a:t>Z2</a:t>
            </a:r>
            <a:r>
              <a:rPr lang="zh-CN" altLang="en-US" dirty="0"/>
              <a:t>数非平庸时，系统处于量子自旋霍耳态，系统边缘出现 </a:t>
            </a:r>
            <a:r>
              <a:rPr lang="en-US" altLang="zh-CN" dirty="0"/>
              <a:t>helical</a:t>
            </a:r>
            <a:r>
              <a:rPr lang="zh-CN" altLang="en-US" dirty="0"/>
              <a:t>性质的边缘态</a:t>
            </a:r>
            <a:r>
              <a:rPr lang="zh-CN" altLang="en-US" dirty="0" smtClean="0"/>
              <a:t>。</a:t>
            </a:r>
            <a:endParaRPr lang="en-US" altLang="zh-CN" dirty="0" smtClean="0"/>
          </a:p>
          <a:p>
            <a:r>
              <a:rPr lang="zh-CN" altLang="en-US" dirty="0" smtClean="0"/>
              <a:t>量子自旋霍尔受到时间反演保护的，量子霍尔不是</a:t>
            </a:r>
            <a:endParaRPr lang="en-US" altLang="zh-CN" dirty="0" smtClean="0"/>
          </a:p>
          <a:p>
            <a:endParaRPr lang="zh-CN" altLang="en-US" dirty="0"/>
          </a:p>
        </p:txBody>
      </p:sp>
    </p:spTree>
    <p:extLst>
      <p:ext uri="{BB962C8B-B14F-4D97-AF65-F5344CB8AC3E}">
        <p14:creationId xmlns:p14="http://schemas.microsoft.com/office/powerpoint/2010/main" val="2415849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a:extLst>
              <a:ext uri="{FF2B5EF4-FFF2-40B4-BE49-F238E27FC236}">
                <a16:creationId xmlns:a16="http://schemas.microsoft.com/office/drawing/2014/main" id="{242DB84B-268D-402A-9549-91BE4D93F4E5}"/>
              </a:ext>
            </a:extLst>
          </p:cNvPr>
          <p:cNvSpPr>
            <a:spLocks noGrp="1"/>
          </p:cNvSpPr>
          <p:nvPr>
            <p:ph type="body" idx="1"/>
          </p:nvPr>
        </p:nvSpPr>
        <p:spPr/>
        <p:txBody>
          <a:bodyPr/>
          <a:lstStyle/>
          <a:p>
            <a:r>
              <a:rPr lang="zh-CN" altLang="en-US" dirty="0"/>
              <a:t>狄拉克点附近能量与动量之间满足线性的色散关系，由狄拉克方程所描述。同二维量子自旋霍耳态类似，三维拓扑绝缘体材料可以通过四个 </a:t>
            </a:r>
            <a:r>
              <a:rPr lang="en-US" altLang="zh-CN" dirty="0"/>
              <a:t>Z2</a:t>
            </a:r>
            <a:r>
              <a:rPr lang="zh-CN" altLang="en-US" dirty="0"/>
              <a:t>拓扑数来分类，即表面布里渊区中狄拉克点数目的奇偶性决定了绝缘体的拓扑类别，三维拓扑绝缘体的带隙中只能存在奇数个狄拉克锥，而且是自旋分辨的，在时间反演对称性的保护下，动量相反的表面态之间的散射被禁止。 </a:t>
            </a:r>
          </a:p>
          <a:p>
            <a:endParaRPr lang="zh-CN" altLang="en-US" dirty="0"/>
          </a:p>
        </p:txBody>
      </p:sp>
    </p:spTree>
    <p:extLst>
      <p:ext uri="{BB962C8B-B14F-4D97-AF65-F5344CB8AC3E}">
        <p14:creationId xmlns:p14="http://schemas.microsoft.com/office/powerpoint/2010/main" val="4180079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F51578B-0946-48B1-B017-FB1D721F1AA4}" type="slidenum">
              <a:rPr lang="zh-CN" altLang="en-US" smtClean="0"/>
              <a:t>9</a:t>
            </a:fld>
            <a:endParaRPr lang="zh-CN" altLang="en-US"/>
          </a:p>
        </p:txBody>
      </p:sp>
    </p:spTree>
    <p:extLst>
      <p:ext uri="{BB962C8B-B14F-4D97-AF65-F5344CB8AC3E}">
        <p14:creationId xmlns:p14="http://schemas.microsoft.com/office/powerpoint/2010/main" val="2792739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通过电压</a:t>
            </a:r>
            <a:r>
              <a:rPr lang="en-US" altLang="zh-CN" dirty="0"/>
              <a:t>Vg</a:t>
            </a:r>
            <a:r>
              <a:rPr lang="zh-CN" altLang="en-US" dirty="0"/>
              <a:t>调控载流子浓度与类型，</a:t>
            </a:r>
            <a:r>
              <a:rPr lang="en-US" altLang="zh-CN" dirty="0"/>
              <a:t>Vg-Vth&gt;0: n type; Vg-Vth&lt;0: p </a:t>
            </a:r>
            <a:r>
              <a:rPr lang="en-US" altLang="zh-CN" dirty="0" smtClean="0"/>
              <a:t>type</a:t>
            </a:r>
            <a:r>
              <a:rPr lang="zh-CN" altLang="en-US" dirty="0" smtClean="0"/>
              <a:t>。</a:t>
            </a:r>
            <a:endParaRPr lang="en-US" altLang="zh-CN" dirty="0"/>
          </a:p>
          <a:p>
            <a:r>
              <a:rPr lang="zh-CN" altLang="en-US" dirty="0"/>
              <a:t>理论计算预测</a:t>
            </a:r>
            <a:r>
              <a:rPr lang="en-US" altLang="zh-CN" dirty="0"/>
              <a:t>d&gt;dc=6.3nm</a:t>
            </a:r>
            <a:r>
              <a:rPr lang="zh-CN" altLang="en-US" dirty="0"/>
              <a:t>时会出现</a:t>
            </a:r>
            <a:r>
              <a:rPr lang="en-US" altLang="zh-CN" dirty="0"/>
              <a:t>QSH</a:t>
            </a:r>
          </a:p>
          <a:p>
            <a:r>
              <a:rPr lang="zh-CN" altLang="en-US" dirty="0"/>
              <a:t>曲线</a:t>
            </a:r>
            <a:r>
              <a:rPr lang="en-US" altLang="zh-CN" dirty="0"/>
              <a:t>3</a:t>
            </a:r>
            <a:r>
              <a:rPr lang="zh-CN" altLang="en-US" dirty="0"/>
              <a:t>，</a:t>
            </a:r>
            <a:r>
              <a:rPr lang="en-US" altLang="zh-CN" dirty="0"/>
              <a:t>4</a:t>
            </a:r>
            <a:r>
              <a:rPr lang="zh-CN" altLang="en-US" dirty="0"/>
              <a:t>说明电阻与器件宽度无关，从一方面说明其由电子的边缘态导电</a:t>
            </a:r>
            <a:endParaRPr lang="en-US" altLang="zh-CN" dirty="0"/>
          </a:p>
          <a:p>
            <a:r>
              <a:rPr lang="en-US" altLang="zh-CN" dirty="0"/>
              <a:t>  </a:t>
            </a:r>
            <a:endParaRPr lang="zh-CN" altLang="en-US" dirty="0"/>
          </a:p>
        </p:txBody>
      </p:sp>
      <p:sp>
        <p:nvSpPr>
          <p:cNvPr id="4" name="灯片编号占位符 3"/>
          <p:cNvSpPr>
            <a:spLocks noGrp="1"/>
          </p:cNvSpPr>
          <p:nvPr>
            <p:ph type="sldNum" sz="quarter" idx="10"/>
          </p:nvPr>
        </p:nvSpPr>
        <p:spPr/>
        <p:txBody>
          <a:bodyPr/>
          <a:lstStyle/>
          <a:p>
            <a:fld id="{2F51578B-0946-48B1-B017-FB1D721F1AA4}" type="slidenum">
              <a:rPr lang="zh-CN" altLang="en-US" smtClean="0"/>
              <a:t>11</a:t>
            </a:fld>
            <a:endParaRPr lang="zh-CN" altLang="en-US"/>
          </a:p>
        </p:txBody>
      </p:sp>
    </p:spTree>
    <p:extLst>
      <p:ext uri="{BB962C8B-B14F-4D97-AF65-F5344CB8AC3E}">
        <p14:creationId xmlns:p14="http://schemas.microsoft.com/office/powerpoint/2010/main" val="2920517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F51578B-0946-48B1-B017-FB1D721F1AA4}" type="slidenum">
              <a:rPr lang="zh-CN" altLang="en-US" smtClean="0"/>
              <a:t>12</a:t>
            </a:fld>
            <a:endParaRPr lang="zh-CN" altLang="en-US"/>
          </a:p>
        </p:txBody>
      </p:sp>
    </p:spTree>
    <p:extLst>
      <p:ext uri="{BB962C8B-B14F-4D97-AF65-F5344CB8AC3E}">
        <p14:creationId xmlns:p14="http://schemas.microsoft.com/office/powerpoint/2010/main" val="2124414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1200" b="0" i="0" u="none" strike="noStrike" kern="1200" baseline="0" dirty="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2F51578B-0946-48B1-B017-FB1D721F1AA4}" type="slidenum">
              <a:rPr lang="zh-CN" altLang="en-US" smtClean="0"/>
              <a:t>13</a:t>
            </a:fld>
            <a:endParaRPr lang="zh-CN" altLang="en-US"/>
          </a:p>
        </p:txBody>
      </p:sp>
    </p:spTree>
    <p:extLst>
      <p:ext uri="{BB962C8B-B14F-4D97-AF65-F5344CB8AC3E}">
        <p14:creationId xmlns:p14="http://schemas.microsoft.com/office/powerpoint/2010/main" val="1439905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77884C9D-DEA4-4464-AD53-FBD7FEC4A9EC}" type="datetimeFigureOut">
              <a:rPr lang="zh-CN" altLang="en-US" smtClean="0"/>
              <a:t>2017/11/20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A84DE29-AC74-4613-A955-309248A3E453}" type="slidenum">
              <a:rPr lang="zh-CN" altLang="en-US" smtClean="0"/>
              <a:t>‹#›</a:t>
            </a:fld>
            <a:endParaRPr lang="zh-CN"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6669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7884C9D-DEA4-4464-AD53-FBD7FEC4A9EC}" type="datetimeFigureOut">
              <a:rPr lang="zh-CN" altLang="en-US" smtClean="0"/>
              <a:t>2017/11/20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A84DE29-AC74-4613-A955-309248A3E453}" type="slidenum">
              <a:rPr lang="zh-CN" altLang="en-US" smtClean="0"/>
              <a:t>‹#›</a:t>
            </a:fld>
            <a:endParaRPr lang="zh-CN" altLang="en-US"/>
          </a:p>
        </p:txBody>
      </p:sp>
    </p:spTree>
    <p:extLst>
      <p:ext uri="{BB962C8B-B14F-4D97-AF65-F5344CB8AC3E}">
        <p14:creationId xmlns:p14="http://schemas.microsoft.com/office/powerpoint/2010/main" val="811464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7884C9D-DEA4-4464-AD53-FBD7FEC4A9EC}" type="datetimeFigureOut">
              <a:rPr lang="zh-CN" altLang="en-US" smtClean="0"/>
              <a:t>2017/11/20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A84DE29-AC74-4613-A955-309248A3E453}" type="slidenum">
              <a:rPr lang="zh-CN" altLang="en-US" smtClean="0"/>
              <a:t>‹#›</a:t>
            </a:fld>
            <a:endParaRPr lang="zh-CN" altLang="en-US"/>
          </a:p>
        </p:txBody>
      </p:sp>
    </p:spTree>
    <p:extLst>
      <p:ext uri="{BB962C8B-B14F-4D97-AF65-F5344CB8AC3E}">
        <p14:creationId xmlns:p14="http://schemas.microsoft.com/office/powerpoint/2010/main" val="1988777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7884C9D-DEA4-4464-AD53-FBD7FEC4A9EC}" type="datetimeFigureOut">
              <a:rPr lang="zh-CN" altLang="en-US" smtClean="0"/>
              <a:t>2017/11/20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A84DE29-AC74-4613-A955-309248A3E453}" type="slidenum">
              <a:rPr lang="zh-CN" altLang="en-US" smtClean="0"/>
              <a:t>‹#›</a:t>
            </a:fld>
            <a:endParaRPr lang="zh-CN" altLang="en-US"/>
          </a:p>
        </p:txBody>
      </p:sp>
    </p:spTree>
    <p:extLst>
      <p:ext uri="{BB962C8B-B14F-4D97-AF65-F5344CB8AC3E}">
        <p14:creationId xmlns:p14="http://schemas.microsoft.com/office/powerpoint/2010/main" val="609240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77884C9D-DEA4-4464-AD53-FBD7FEC4A9EC}" type="datetimeFigureOut">
              <a:rPr lang="zh-CN" altLang="en-US" smtClean="0"/>
              <a:t>2017/11/20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A84DE29-AC74-4613-A955-309248A3E453}" type="slidenum">
              <a:rPr lang="zh-CN" altLang="en-US" smtClean="0"/>
              <a:t>‹#›</a:t>
            </a:fld>
            <a:endParaRPr lang="zh-CN"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2828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77884C9D-DEA4-4464-AD53-FBD7FEC4A9EC}" type="datetimeFigureOut">
              <a:rPr lang="zh-CN" altLang="en-US" smtClean="0"/>
              <a:t>2017/11/20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A84DE29-AC74-4613-A955-309248A3E453}" type="slidenum">
              <a:rPr lang="zh-CN" altLang="en-US" smtClean="0"/>
              <a:t>‹#›</a:t>
            </a:fld>
            <a:endParaRPr lang="zh-CN" altLang="en-US"/>
          </a:p>
        </p:txBody>
      </p:sp>
    </p:spTree>
    <p:extLst>
      <p:ext uri="{BB962C8B-B14F-4D97-AF65-F5344CB8AC3E}">
        <p14:creationId xmlns:p14="http://schemas.microsoft.com/office/powerpoint/2010/main" val="543720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1097280" y="2582334"/>
            <a:ext cx="4937760" cy="33782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217920" y="2582334"/>
            <a:ext cx="4937760" cy="33782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77884C9D-DEA4-4464-AD53-FBD7FEC4A9EC}" type="datetimeFigureOut">
              <a:rPr lang="zh-CN" altLang="en-US" smtClean="0"/>
              <a:t>2017/11/20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AA84DE29-AC74-4613-A955-309248A3E453}" type="slidenum">
              <a:rPr lang="zh-CN" altLang="en-US" smtClean="0"/>
              <a:t>‹#›</a:t>
            </a:fld>
            <a:endParaRPr lang="zh-CN" altLang="en-US"/>
          </a:p>
        </p:txBody>
      </p:sp>
    </p:spTree>
    <p:extLst>
      <p:ext uri="{BB962C8B-B14F-4D97-AF65-F5344CB8AC3E}">
        <p14:creationId xmlns:p14="http://schemas.microsoft.com/office/powerpoint/2010/main" val="400347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77884C9D-DEA4-4464-AD53-FBD7FEC4A9EC}" type="datetimeFigureOut">
              <a:rPr lang="zh-CN" altLang="en-US" smtClean="0"/>
              <a:t>2017/11/20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AA84DE29-AC74-4613-A955-309248A3E453}" type="slidenum">
              <a:rPr lang="zh-CN" altLang="en-US" smtClean="0"/>
              <a:t>‹#›</a:t>
            </a:fld>
            <a:endParaRPr lang="zh-CN" altLang="en-US"/>
          </a:p>
        </p:txBody>
      </p:sp>
    </p:spTree>
    <p:extLst>
      <p:ext uri="{BB962C8B-B14F-4D97-AF65-F5344CB8AC3E}">
        <p14:creationId xmlns:p14="http://schemas.microsoft.com/office/powerpoint/2010/main" val="3330899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7884C9D-DEA4-4464-AD53-FBD7FEC4A9EC}" type="datetimeFigureOut">
              <a:rPr lang="zh-CN" altLang="en-US" smtClean="0"/>
              <a:t>2017/11/20</a:t>
            </a:fld>
            <a:endParaRPr lang="zh-CN"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zh-CN" altLang="en-US"/>
          </a:p>
        </p:txBody>
      </p:sp>
      <p:sp>
        <p:nvSpPr>
          <p:cNvPr id="9" name="Slide Number Placeholder 8"/>
          <p:cNvSpPr>
            <a:spLocks noGrp="1"/>
          </p:cNvSpPr>
          <p:nvPr>
            <p:ph type="sldNum" sz="quarter" idx="12"/>
          </p:nvPr>
        </p:nvSpPr>
        <p:spPr/>
        <p:txBody>
          <a:bodyPr/>
          <a:lstStyle/>
          <a:p>
            <a:fld id="{AA84DE29-AC74-4613-A955-309248A3E453}" type="slidenum">
              <a:rPr lang="zh-CN" altLang="en-US" smtClean="0"/>
              <a:t>‹#›</a:t>
            </a:fld>
            <a:endParaRPr lang="zh-CN" altLang="en-US"/>
          </a:p>
        </p:txBody>
      </p:sp>
    </p:spTree>
    <p:extLst>
      <p:ext uri="{BB962C8B-B14F-4D97-AF65-F5344CB8AC3E}">
        <p14:creationId xmlns:p14="http://schemas.microsoft.com/office/powerpoint/2010/main" val="1178612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zh-CN" altLang="en-US"/>
              <a:t>单击此处编辑母版标题样式</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7884C9D-DEA4-4464-AD53-FBD7FEC4A9EC}" type="datetimeFigureOut">
              <a:rPr lang="zh-CN" altLang="en-US" smtClean="0"/>
              <a:t>2017/11/20</a:t>
            </a:fld>
            <a:endParaRPr lang="zh-CN"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zh-CN"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A84DE29-AC74-4613-A955-309248A3E453}" type="slidenum">
              <a:rPr lang="zh-CN" altLang="en-US" smtClean="0"/>
              <a:t>‹#›</a:t>
            </a:fld>
            <a:endParaRPr lang="zh-CN" altLang="en-US"/>
          </a:p>
        </p:txBody>
      </p:sp>
    </p:spTree>
    <p:extLst>
      <p:ext uri="{BB962C8B-B14F-4D97-AF65-F5344CB8AC3E}">
        <p14:creationId xmlns:p14="http://schemas.microsoft.com/office/powerpoint/2010/main" val="1982233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Date Placeholder 4"/>
          <p:cNvSpPr>
            <a:spLocks noGrp="1"/>
          </p:cNvSpPr>
          <p:nvPr>
            <p:ph type="dt" sz="half" idx="10"/>
          </p:nvPr>
        </p:nvSpPr>
        <p:spPr/>
        <p:txBody>
          <a:bodyPr/>
          <a:lstStyle/>
          <a:p>
            <a:fld id="{77884C9D-DEA4-4464-AD53-FBD7FEC4A9EC}" type="datetimeFigureOut">
              <a:rPr lang="zh-CN" altLang="en-US" smtClean="0"/>
              <a:t>2017/11/20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A84DE29-AC74-4613-A955-309248A3E453}" type="slidenum">
              <a:rPr lang="zh-CN" altLang="en-US" smtClean="0"/>
              <a:t>‹#›</a:t>
            </a:fld>
            <a:endParaRPr lang="zh-CN" altLang="en-US"/>
          </a:p>
        </p:txBody>
      </p:sp>
    </p:spTree>
    <p:extLst>
      <p:ext uri="{BB962C8B-B14F-4D97-AF65-F5344CB8AC3E}">
        <p14:creationId xmlns:p14="http://schemas.microsoft.com/office/powerpoint/2010/main" val="2831748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7884C9D-DEA4-4464-AD53-FBD7FEC4A9EC}" type="datetimeFigureOut">
              <a:rPr lang="zh-CN" altLang="en-US" smtClean="0"/>
              <a:t>2017/11/20</a:t>
            </a:fld>
            <a:endParaRPr lang="zh-CN"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zh-CN"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A84DE29-AC74-4613-A955-309248A3E453}" type="slidenum">
              <a:rPr lang="zh-CN" altLang="en-US" smtClean="0"/>
              <a:t>‹#›</a:t>
            </a:fld>
            <a:endParaRPr lang="zh-CN"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2921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20.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50.png"/><Relationship Id="rId4" Type="http://schemas.openxmlformats.org/officeDocument/2006/relationships/image" Target="../media/image24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3CCC500-3F79-4CDA-9160-1BE650458F16}"/>
              </a:ext>
            </a:extLst>
          </p:cNvPr>
          <p:cNvSpPr>
            <a:spLocks noGrp="1"/>
          </p:cNvSpPr>
          <p:nvPr>
            <p:ph type="ctrTitle"/>
          </p:nvPr>
        </p:nvSpPr>
        <p:spPr/>
        <p:txBody>
          <a:bodyPr/>
          <a:lstStyle/>
          <a:p>
            <a:r>
              <a:rPr lang="zh-CN" altLang="en-US" dirty="0"/>
              <a:t>拓扑绝缘体的表面态</a:t>
            </a:r>
          </a:p>
        </p:txBody>
      </p:sp>
      <p:sp>
        <p:nvSpPr>
          <p:cNvPr id="3" name="副标题 2">
            <a:extLst>
              <a:ext uri="{FF2B5EF4-FFF2-40B4-BE49-F238E27FC236}">
                <a16:creationId xmlns:a16="http://schemas.microsoft.com/office/drawing/2014/main" id="{2C233431-88EA-471E-904F-9335458B384B}"/>
              </a:ext>
            </a:extLst>
          </p:cNvPr>
          <p:cNvSpPr>
            <a:spLocks noGrp="1"/>
          </p:cNvSpPr>
          <p:nvPr>
            <p:ph type="subTitle" idx="1"/>
          </p:nvPr>
        </p:nvSpPr>
        <p:spPr>
          <a:xfrm>
            <a:off x="1211261" y="4467978"/>
            <a:ext cx="10058400" cy="1143000"/>
          </a:xfrm>
        </p:spPr>
        <p:txBody>
          <a:bodyPr/>
          <a:lstStyle/>
          <a:p>
            <a:r>
              <a:rPr lang="zh-CN" altLang="en-US" dirty="0" smtClean="0"/>
              <a:t>                                                    江</a:t>
            </a:r>
            <a:r>
              <a:rPr lang="zh-CN" altLang="en-US" dirty="0"/>
              <a:t>丙</a:t>
            </a:r>
            <a:r>
              <a:rPr lang="zh-CN" altLang="en-US" dirty="0" smtClean="0"/>
              <a:t>炎、彭宇轩、郑文壮、向鹏展</a:t>
            </a:r>
            <a:endParaRPr lang="zh-CN" altLang="en-US" dirty="0"/>
          </a:p>
        </p:txBody>
      </p:sp>
    </p:spTree>
    <p:extLst>
      <p:ext uri="{BB962C8B-B14F-4D97-AF65-F5344CB8AC3E}">
        <p14:creationId xmlns:p14="http://schemas.microsoft.com/office/powerpoint/2010/main" val="32637568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1622E50-8374-4CFE-89CD-3BB545EA3865}"/>
              </a:ext>
            </a:extLst>
          </p:cNvPr>
          <p:cNvSpPr>
            <a:spLocks noGrp="1"/>
          </p:cNvSpPr>
          <p:nvPr>
            <p:ph type="title"/>
          </p:nvPr>
        </p:nvSpPr>
        <p:spPr>
          <a:xfrm>
            <a:off x="122919" y="-484040"/>
            <a:ext cx="10058400" cy="1450757"/>
          </a:xfrm>
        </p:spPr>
        <p:txBody>
          <a:bodyPr/>
          <a:lstStyle/>
          <a:p>
            <a:r>
              <a:rPr lang="en-US" altLang="zh-CN" dirty="0"/>
              <a:t>2. </a:t>
            </a:r>
            <a:r>
              <a:rPr lang="zh-CN" altLang="en-US" dirty="0"/>
              <a:t>表面态的实验验证</a:t>
            </a:r>
          </a:p>
        </p:txBody>
      </p:sp>
      <p:sp>
        <p:nvSpPr>
          <p:cNvPr id="4" name="内容占位符 2">
            <a:extLst>
              <a:ext uri="{FF2B5EF4-FFF2-40B4-BE49-F238E27FC236}">
                <a16:creationId xmlns:a16="http://schemas.microsoft.com/office/drawing/2014/main" id="{4558544C-4E42-4E2F-AD64-D92C90E40650}"/>
              </a:ext>
            </a:extLst>
          </p:cNvPr>
          <p:cNvSpPr txBox="1">
            <a:spLocks/>
          </p:cNvSpPr>
          <p:nvPr/>
        </p:nvSpPr>
        <p:spPr>
          <a:xfrm>
            <a:off x="122919" y="1075091"/>
            <a:ext cx="10535088" cy="145075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altLang="zh-CN" sz="2400" b="1" dirty="0"/>
              <a:t>1. </a:t>
            </a:r>
            <a:r>
              <a:rPr lang="zh-CN" altLang="en-US" sz="2400" b="1" dirty="0"/>
              <a:t>二维拓扑绝缘体</a:t>
            </a:r>
            <a:endParaRPr lang="en-US" altLang="zh-CN" sz="2400" b="1" dirty="0"/>
          </a:p>
          <a:p>
            <a:endParaRPr lang="zh-CN" altLang="en-US" b="1" dirty="0"/>
          </a:p>
        </p:txBody>
      </p:sp>
      <p:pic>
        <p:nvPicPr>
          <p:cNvPr id="5" name="图片 4">
            <a:extLst>
              <a:ext uri="{FF2B5EF4-FFF2-40B4-BE49-F238E27FC236}">
                <a16:creationId xmlns:a16="http://schemas.microsoft.com/office/drawing/2014/main" id="{F550D7B5-6F25-4F92-9E45-8315DC5781D6}"/>
              </a:ext>
            </a:extLst>
          </p:cNvPr>
          <p:cNvPicPr>
            <a:picLocks noChangeAspect="1"/>
          </p:cNvPicPr>
          <p:nvPr/>
        </p:nvPicPr>
        <p:blipFill>
          <a:blip r:embed="rId2"/>
          <a:stretch>
            <a:fillRect/>
          </a:stretch>
        </p:blipFill>
        <p:spPr>
          <a:xfrm>
            <a:off x="951875" y="2260082"/>
            <a:ext cx="10023422" cy="3929066"/>
          </a:xfrm>
          <a:prstGeom prst="rect">
            <a:avLst/>
          </a:prstGeom>
        </p:spPr>
      </p:pic>
      <p:grpSp>
        <p:nvGrpSpPr>
          <p:cNvPr id="10" name="组合 9">
            <a:extLst>
              <a:ext uri="{FF2B5EF4-FFF2-40B4-BE49-F238E27FC236}">
                <a16:creationId xmlns:a16="http://schemas.microsoft.com/office/drawing/2014/main" id="{909C1E31-8801-486C-9745-4FA50AB2B5B8}"/>
              </a:ext>
            </a:extLst>
          </p:cNvPr>
          <p:cNvGrpSpPr/>
          <p:nvPr/>
        </p:nvGrpSpPr>
        <p:grpSpPr>
          <a:xfrm>
            <a:off x="1186721" y="2683239"/>
            <a:ext cx="9576217" cy="242341"/>
            <a:chOff x="1186721" y="2683239"/>
            <a:chExt cx="9576217" cy="242341"/>
          </a:xfrm>
        </p:grpSpPr>
        <p:cxnSp>
          <p:nvCxnSpPr>
            <p:cNvPr id="7" name="直接连接符 6">
              <a:extLst>
                <a:ext uri="{FF2B5EF4-FFF2-40B4-BE49-F238E27FC236}">
                  <a16:creationId xmlns:a16="http://schemas.microsoft.com/office/drawing/2014/main" id="{6C4869A1-F0CD-4C5D-8B8F-21D5E212F55E}"/>
                </a:ext>
              </a:extLst>
            </p:cNvPr>
            <p:cNvCxnSpPr/>
            <p:nvPr/>
          </p:nvCxnSpPr>
          <p:spPr>
            <a:xfrm>
              <a:off x="4422098" y="2683239"/>
              <a:ext cx="6340840" cy="0"/>
            </a:xfrm>
            <a:prstGeom prst="line">
              <a:avLst/>
            </a:prstGeom>
            <a:ln w="38100">
              <a:solidFill>
                <a:srgbClr val="FF0000"/>
              </a:solidFill>
            </a:ln>
          </p:spPr>
          <p:style>
            <a:lnRef idx="2">
              <a:schemeClr val="dk1"/>
            </a:lnRef>
            <a:fillRef idx="0">
              <a:schemeClr val="dk1"/>
            </a:fillRef>
            <a:effectRef idx="1">
              <a:schemeClr val="dk1"/>
            </a:effectRef>
            <a:fontRef idx="minor">
              <a:schemeClr val="tx1"/>
            </a:fontRef>
          </p:style>
        </p:cxnSp>
        <p:cxnSp>
          <p:nvCxnSpPr>
            <p:cNvPr id="8" name="直接连接符 7">
              <a:extLst>
                <a:ext uri="{FF2B5EF4-FFF2-40B4-BE49-F238E27FC236}">
                  <a16:creationId xmlns:a16="http://schemas.microsoft.com/office/drawing/2014/main" id="{7E89669F-2815-452F-8AD3-28B9F9B9F14A}"/>
                </a:ext>
              </a:extLst>
            </p:cNvPr>
            <p:cNvCxnSpPr>
              <a:cxnSpLocks/>
            </p:cNvCxnSpPr>
            <p:nvPr/>
          </p:nvCxnSpPr>
          <p:spPr>
            <a:xfrm>
              <a:off x="1186721" y="2925580"/>
              <a:ext cx="9576217" cy="0"/>
            </a:xfrm>
            <a:prstGeom prst="line">
              <a:avLst/>
            </a:prstGeom>
            <a:ln w="38100">
              <a:solidFill>
                <a:srgbClr val="FF0000"/>
              </a:solidFill>
            </a:ln>
          </p:spPr>
          <p:style>
            <a:lnRef idx="2">
              <a:schemeClr val="dk1"/>
            </a:lnRef>
            <a:fillRef idx="0">
              <a:schemeClr val="dk1"/>
            </a:fillRef>
            <a:effectRef idx="1">
              <a:schemeClr val="dk1"/>
            </a:effectRef>
            <a:fontRef idx="minor">
              <a:schemeClr val="tx1"/>
            </a:fontRef>
          </p:style>
        </p:cxnSp>
      </p:grpSp>
      <p:grpSp>
        <p:nvGrpSpPr>
          <p:cNvPr id="11" name="组合 10">
            <a:extLst>
              <a:ext uri="{FF2B5EF4-FFF2-40B4-BE49-F238E27FC236}">
                <a16:creationId xmlns:a16="http://schemas.microsoft.com/office/drawing/2014/main" id="{73664C73-1385-4ED9-B72F-B6BB10D38B2A}"/>
              </a:ext>
            </a:extLst>
          </p:cNvPr>
          <p:cNvGrpSpPr/>
          <p:nvPr/>
        </p:nvGrpSpPr>
        <p:grpSpPr>
          <a:xfrm>
            <a:off x="1216703" y="4379308"/>
            <a:ext cx="8826707" cy="324787"/>
            <a:chOff x="1186721" y="2683239"/>
            <a:chExt cx="8826707" cy="324787"/>
          </a:xfrm>
        </p:grpSpPr>
        <p:cxnSp>
          <p:nvCxnSpPr>
            <p:cNvPr id="12" name="直接连接符 11">
              <a:extLst>
                <a:ext uri="{FF2B5EF4-FFF2-40B4-BE49-F238E27FC236}">
                  <a16:creationId xmlns:a16="http://schemas.microsoft.com/office/drawing/2014/main" id="{53E82B10-ED90-46A0-AA1F-FB9A812FBF3B}"/>
                </a:ext>
              </a:extLst>
            </p:cNvPr>
            <p:cNvCxnSpPr>
              <a:cxnSpLocks/>
            </p:cNvCxnSpPr>
            <p:nvPr/>
          </p:nvCxnSpPr>
          <p:spPr>
            <a:xfrm>
              <a:off x="1244182" y="2683239"/>
              <a:ext cx="8769246" cy="0"/>
            </a:xfrm>
            <a:prstGeom prst="line">
              <a:avLst/>
            </a:prstGeom>
            <a:ln w="38100">
              <a:solidFill>
                <a:srgbClr val="FF0000"/>
              </a:solidFill>
            </a:ln>
          </p:spPr>
          <p:style>
            <a:lnRef idx="2">
              <a:schemeClr val="dk1"/>
            </a:lnRef>
            <a:fillRef idx="0">
              <a:schemeClr val="dk1"/>
            </a:fillRef>
            <a:effectRef idx="1">
              <a:schemeClr val="dk1"/>
            </a:effectRef>
            <a:fontRef idx="minor">
              <a:schemeClr val="tx1"/>
            </a:fontRef>
          </p:style>
        </p:cxnSp>
        <p:cxnSp>
          <p:nvCxnSpPr>
            <p:cNvPr id="13" name="直接连接符 12">
              <a:extLst>
                <a:ext uri="{FF2B5EF4-FFF2-40B4-BE49-F238E27FC236}">
                  <a16:creationId xmlns:a16="http://schemas.microsoft.com/office/drawing/2014/main" id="{923B58DF-201D-402A-848E-ECFD70BDDE97}"/>
                </a:ext>
              </a:extLst>
            </p:cNvPr>
            <p:cNvCxnSpPr>
              <a:cxnSpLocks/>
            </p:cNvCxnSpPr>
            <p:nvPr/>
          </p:nvCxnSpPr>
          <p:spPr>
            <a:xfrm>
              <a:off x="1186721" y="3008026"/>
              <a:ext cx="4442084" cy="0"/>
            </a:xfrm>
            <a:prstGeom prst="line">
              <a:avLst/>
            </a:prstGeom>
            <a:ln w="38100">
              <a:solidFill>
                <a:srgbClr val="FF0000"/>
              </a:solidFill>
            </a:ln>
          </p:spPr>
          <p:style>
            <a:lnRef idx="2">
              <a:schemeClr val="dk1"/>
            </a:lnRef>
            <a:fillRef idx="0">
              <a:schemeClr val="dk1"/>
            </a:fillRef>
            <a:effectRef idx="1">
              <a:schemeClr val="dk1"/>
            </a:effectRef>
            <a:fontRef idx="minor">
              <a:schemeClr val="tx1"/>
            </a:fontRef>
          </p:style>
        </p:cxnSp>
      </p:grpSp>
      <p:grpSp>
        <p:nvGrpSpPr>
          <p:cNvPr id="9" name="组合 8">
            <a:extLst>
              <a:ext uri="{FF2B5EF4-FFF2-40B4-BE49-F238E27FC236}">
                <a16:creationId xmlns:a16="http://schemas.microsoft.com/office/drawing/2014/main" id="{C8B646CF-45D3-4753-8D42-EC4EDAB19CAC}"/>
              </a:ext>
            </a:extLst>
          </p:cNvPr>
          <p:cNvGrpSpPr/>
          <p:nvPr/>
        </p:nvGrpSpPr>
        <p:grpSpPr>
          <a:xfrm>
            <a:off x="5658787" y="689144"/>
            <a:ext cx="6334324" cy="5500004"/>
            <a:chOff x="5779725" y="689144"/>
            <a:chExt cx="6334324" cy="5500004"/>
          </a:xfrm>
        </p:grpSpPr>
        <p:pic>
          <p:nvPicPr>
            <p:cNvPr id="3" name="图片 2">
              <a:extLst>
                <a:ext uri="{FF2B5EF4-FFF2-40B4-BE49-F238E27FC236}">
                  <a16:creationId xmlns:a16="http://schemas.microsoft.com/office/drawing/2014/main" id="{9574ED93-53FB-44E7-8B21-C4349253F676}"/>
                </a:ext>
              </a:extLst>
            </p:cNvPr>
            <p:cNvPicPr>
              <a:picLocks noChangeAspect="1"/>
            </p:cNvPicPr>
            <p:nvPr/>
          </p:nvPicPr>
          <p:blipFill>
            <a:blip r:embed="rId3"/>
            <a:stretch>
              <a:fillRect/>
            </a:stretch>
          </p:blipFill>
          <p:spPr>
            <a:xfrm>
              <a:off x="5779725" y="689144"/>
              <a:ext cx="6024528" cy="5500004"/>
            </a:xfrm>
            <a:prstGeom prst="rect">
              <a:avLst/>
            </a:prstGeom>
          </p:spPr>
        </p:pic>
        <p:sp>
          <p:nvSpPr>
            <p:cNvPr id="6" name="矩形 5">
              <a:extLst>
                <a:ext uri="{FF2B5EF4-FFF2-40B4-BE49-F238E27FC236}">
                  <a16:creationId xmlns:a16="http://schemas.microsoft.com/office/drawing/2014/main" id="{422CD880-9BAC-42D3-8204-C7BFAC3926F3}"/>
                </a:ext>
              </a:extLst>
            </p:cNvPr>
            <p:cNvSpPr/>
            <p:nvPr/>
          </p:nvSpPr>
          <p:spPr>
            <a:xfrm>
              <a:off x="5923615" y="801974"/>
              <a:ext cx="619592" cy="4070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D5937D55-CE4E-4304-AD6F-3AECC62A118B}"/>
                </a:ext>
              </a:extLst>
            </p:cNvPr>
            <p:cNvSpPr/>
            <p:nvPr/>
          </p:nvSpPr>
          <p:spPr>
            <a:xfrm>
              <a:off x="5918619" y="3804208"/>
              <a:ext cx="619592" cy="4070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527F3A4C-DED2-44B5-A7E6-41AC7A8C0011}"/>
                </a:ext>
              </a:extLst>
            </p:cNvPr>
            <p:cNvSpPr/>
            <p:nvPr/>
          </p:nvSpPr>
          <p:spPr>
            <a:xfrm>
              <a:off x="6228415" y="1106774"/>
              <a:ext cx="619592" cy="4070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D41B0A22-CD0A-4AC2-B5A8-9846689F08AA}"/>
                </a:ext>
              </a:extLst>
            </p:cNvPr>
            <p:cNvSpPr/>
            <p:nvPr/>
          </p:nvSpPr>
          <p:spPr>
            <a:xfrm>
              <a:off x="8884172" y="708658"/>
              <a:ext cx="619592" cy="4070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0B846A3A-0E0E-4F67-8A52-E0CECCD8DB5C}"/>
                </a:ext>
              </a:extLst>
            </p:cNvPr>
            <p:cNvSpPr/>
            <p:nvPr/>
          </p:nvSpPr>
          <p:spPr>
            <a:xfrm>
              <a:off x="8884172" y="3664689"/>
              <a:ext cx="619592" cy="4070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id="{5BEDEBA2-FA0E-4EBD-8C56-22B0873D9FE3}"/>
                </a:ext>
              </a:extLst>
            </p:cNvPr>
            <p:cNvSpPr/>
            <p:nvPr/>
          </p:nvSpPr>
          <p:spPr>
            <a:xfrm>
              <a:off x="11399284" y="713736"/>
              <a:ext cx="619592" cy="4070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id="{FCD66387-63C9-489D-B732-490BD9870374}"/>
                </a:ext>
              </a:extLst>
            </p:cNvPr>
            <p:cNvSpPr/>
            <p:nvPr/>
          </p:nvSpPr>
          <p:spPr>
            <a:xfrm>
              <a:off x="11494457" y="3664689"/>
              <a:ext cx="619592" cy="4070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5221033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1622E50-8374-4CFE-89CD-3BB545EA3865}"/>
              </a:ext>
            </a:extLst>
          </p:cNvPr>
          <p:cNvSpPr>
            <a:spLocks noGrp="1"/>
          </p:cNvSpPr>
          <p:nvPr>
            <p:ph type="title"/>
          </p:nvPr>
        </p:nvSpPr>
        <p:spPr>
          <a:xfrm>
            <a:off x="122919" y="-484040"/>
            <a:ext cx="10058400" cy="1450757"/>
          </a:xfrm>
        </p:spPr>
        <p:txBody>
          <a:bodyPr/>
          <a:lstStyle/>
          <a:p>
            <a:r>
              <a:rPr lang="en-US" altLang="zh-CN" dirty="0"/>
              <a:t>2. </a:t>
            </a:r>
            <a:r>
              <a:rPr lang="zh-CN" altLang="en-US" dirty="0"/>
              <a:t>表面态的实验验证</a:t>
            </a:r>
          </a:p>
        </p:txBody>
      </p:sp>
      <p:sp>
        <p:nvSpPr>
          <p:cNvPr id="4" name="内容占位符 2">
            <a:extLst>
              <a:ext uri="{FF2B5EF4-FFF2-40B4-BE49-F238E27FC236}">
                <a16:creationId xmlns:a16="http://schemas.microsoft.com/office/drawing/2014/main" id="{4558544C-4E42-4E2F-AD64-D92C90E40650}"/>
              </a:ext>
            </a:extLst>
          </p:cNvPr>
          <p:cNvSpPr txBox="1">
            <a:spLocks/>
          </p:cNvSpPr>
          <p:nvPr/>
        </p:nvSpPr>
        <p:spPr>
          <a:xfrm>
            <a:off x="122919" y="1075091"/>
            <a:ext cx="10535088" cy="145075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altLang="zh-CN" sz="2400" b="1" dirty="0"/>
              <a:t>1. </a:t>
            </a:r>
            <a:r>
              <a:rPr lang="zh-CN" altLang="en-US" sz="2400" b="1" dirty="0"/>
              <a:t>二维拓扑绝缘体</a:t>
            </a:r>
            <a:endParaRPr lang="en-US" altLang="zh-CN" sz="2400" b="1" dirty="0"/>
          </a:p>
          <a:p>
            <a:endParaRPr lang="zh-CN" altLang="en-US" b="1" dirty="0"/>
          </a:p>
        </p:txBody>
      </p:sp>
      <p:pic>
        <p:nvPicPr>
          <p:cNvPr id="6" name="图片 5">
            <a:extLst>
              <a:ext uri="{FF2B5EF4-FFF2-40B4-BE49-F238E27FC236}">
                <a16:creationId xmlns:a16="http://schemas.microsoft.com/office/drawing/2014/main" id="{EFD44D17-F12B-447A-B7F8-E4EA688912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5396" y="4100458"/>
            <a:ext cx="2810910" cy="1801002"/>
          </a:xfrm>
          <a:prstGeom prst="rect">
            <a:avLst/>
          </a:prstGeom>
        </p:spPr>
      </p:pic>
      <p:pic>
        <p:nvPicPr>
          <p:cNvPr id="9" name="图片 8">
            <a:extLst>
              <a:ext uri="{FF2B5EF4-FFF2-40B4-BE49-F238E27FC236}">
                <a16:creationId xmlns:a16="http://schemas.microsoft.com/office/drawing/2014/main" id="{DADB9D0E-7EB7-4378-AF61-FF74B47D82CE}"/>
              </a:ext>
            </a:extLst>
          </p:cNvPr>
          <p:cNvPicPr>
            <a:picLocks noChangeAspect="1"/>
          </p:cNvPicPr>
          <p:nvPr/>
        </p:nvPicPr>
        <p:blipFill rotWithShape="1">
          <a:blip r:embed="rId4"/>
          <a:srcRect l="30596"/>
          <a:stretch/>
        </p:blipFill>
        <p:spPr>
          <a:xfrm>
            <a:off x="547141" y="1424714"/>
            <a:ext cx="6333343" cy="4638387"/>
          </a:xfrm>
          <a:prstGeom prst="rect">
            <a:avLst/>
          </a:prstGeom>
        </p:spPr>
      </p:pic>
      <p:graphicFrame>
        <p:nvGraphicFramePr>
          <p:cNvPr id="15" name="表格 14">
            <a:extLst>
              <a:ext uri="{FF2B5EF4-FFF2-40B4-BE49-F238E27FC236}">
                <a16:creationId xmlns:a16="http://schemas.microsoft.com/office/drawing/2014/main" id="{1A73B55F-531D-4DBC-B51D-53ED87FF2D17}"/>
              </a:ext>
            </a:extLst>
          </p:cNvPr>
          <p:cNvGraphicFramePr>
            <a:graphicFrameLocks noGrp="1"/>
          </p:cNvGraphicFramePr>
          <p:nvPr>
            <p:extLst>
              <p:ext uri="{D42A27DB-BD31-4B8C-83A1-F6EECF244321}">
                <p14:modId xmlns:p14="http://schemas.microsoft.com/office/powerpoint/2010/main" val="2395407979"/>
              </p:ext>
            </p:extLst>
          </p:nvPr>
        </p:nvGraphicFramePr>
        <p:xfrm>
          <a:off x="6880484" y="1440353"/>
          <a:ext cx="4549518" cy="1932110"/>
        </p:xfrm>
        <a:graphic>
          <a:graphicData uri="http://schemas.openxmlformats.org/drawingml/2006/table">
            <a:tbl>
              <a:tblPr firstRow="1" bandRow="1">
                <a:tableStyleId>{5C22544A-7EE6-4342-B048-85BDC9FD1C3A}</a:tableStyleId>
              </a:tblPr>
              <a:tblGrid>
                <a:gridCol w="1516506">
                  <a:extLst>
                    <a:ext uri="{9D8B030D-6E8A-4147-A177-3AD203B41FA5}">
                      <a16:colId xmlns:a16="http://schemas.microsoft.com/office/drawing/2014/main" val="1477467106"/>
                    </a:ext>
                  </a:extLst>
                </a:gridCol>
                <a:gridCol w="1516506">
                  <a:extLst>
                    <a:ext uri="{9D8B030D-6E8A-4147-A177-3AD203B41FA5}">
                      <a16:colId xmlns:a16="http://schemas.microsoft.com/office/drawing/2014/main" val="2527396873"/>
                    </a:ext>
                  </a:extLst>
                </a:gridCol>
                <a:gridCol w="1516506">
                  <a:extLst>
                    <a:ext uri="{9D8B030D-6E8A-4147-A177-3AD203B41FA5}">
                      <a16:colId xmlns:a16="http://schemas.microsoft.com/office/drawing/2014/main" val="3257023087"/>
                    </a:ext>
                  </a:extLst>
                </a:gridCol>
              </a:tblGrid>
              <a:tr h="386422">
                <a:tc>
                  <a:txBody>
                    <a:bodyPr/>
                    <a:lstStyle/>
                    <a:p>
                      <a:r>
                        <a:rPr lang="en-US" altLang="zh-CN" dirty="0"/>
                        <a:t>curve</a:t>
                      </a:r>
                      <a:endParaRPr lang="zh-CN" altLang="en-US" dirty="0"/>
                    </a:p>
                  </a:txBody>
                  <a:tcPr/>
                </a:tc>
                <a:tc>
                  <a:txBody>
                    <a:bodyPr/>
                    <a:lstStyle/>
                    <a:p>
                      <a:r>
                        <a:rPr lang="en-US" altLang="zh-CN" dirty="0"/>
                        <a:t>d (nm)</a:t>
                      </a:r>
                      <a:endParaRPr lang="zh-CN" altLang="en-US" dirty="0"/>
                    </a:p>
                  </a:txBody>
                  <a:tcPr/>
                </a:tc>
                <a:tc>
                  <a:txBody>
                    <a:bodyPr/>
                    <a:lstStyle/>
                    <a:p>
                      <a:r>
                        <a:rPr lang="en-US" altLang="zh-CN" dirty="0"/>
                        <a:t>Size(um)</a:t>
                      </a:r>
                      <a:endParaRPr lang="zh-CN" altLang="en-US" dirty="0"/>
                    </a:p>
                  </a:txBody>
                  <a:tcPr/>
                </a:tc>
                <a:extLst>
                  <a:ext uri="{0D108BD9-81ED-4DB2-BD59-A6C34878D82A}">
                    <a16:rowId xmlns:a16="http://schemas.microsoft.com/office/drawing/2014/main" val="1089616204"/>
                  </a:ext>
                </a:extLst>
              </a:tr>
              <a:tr h="386422">
                <a:tc>
                  <a:txBody>
                    <a:bodyPr/>
                    <a:lstStyle/>
                    <a:p>
                      <a:r>
                        <a:rPr lang="en-US" altLang="zh-CN" dirty="0"/>
                        <a:t>I</a:t>
                      </a:r>
                      <a:endParaRPr lang="zh-CN" altLang="en-US" dirty="0"/>
                    </a:p>
                  </a:txBody>
                  <a:tcPr/>
                </a:tc>
                <a:tc>
                  <a:txBody>
                    <a:bodyPr/>
                    <a:lstStyle/>
                    <a:p>
                      <a:r>
                        <a:rPr lang="en-US" altLang="zh-CN" dirty="0"/>
                        <a:t>5.5</a:t>
                      </a:r>
                      <a:endParaRPr lang="zh-CN" altLang="en-US" dirty="0"/>
                    </a:p>
                  </a:txBody>
                  <a:tcPr/>
                </a:tc>
                <a:tc>
                  <a:txBody>
                    <a:bodyPr/>
                    <a:lstStyle/>
                    <a:p>
                      <a:r>
                        <a:rPr lang="en-US" altLang="zh-CN" dirty="0"/>
                        <a:t>20*13.3</a:t>
                      </a:r>
                      <a:endParaRPr lang="zh-CN" altLang="en-US" dirty="0"/>
                    </a:p>
                  </a:txBody>
                  <a:tcPr/>
                </a:tc>
                <a:extLst>
                  <a:ext uri="{0D108BD9-81ED-4DB2-BD59-A6C34878D82A}">
                    <a16:rowId xmlns:a16="http://schemas.microsoft.com/office/drawing/2014/main" val="3470291914"/>
                  </a:ext>
                </a:extLst>
              </a:tr>
              <a:tr h="386422">
                <a:tc>
                  <a:txBody>
                    <a:bodyPr/>
                    <a:lstStyle/>
                    <a:p>
                      <a:r>
                        <a:rPr lang="en-US" altLang="zh-CN" dirty="0"/>
                        <a:t>II</a:t>
                      </a:r>
                      <a:endParaRPr lang="zh-CN" altLang="en-US" dirty="0"/>
                    </a:p>
                  </a:txBody>
                  <a:tcPr/>
                </a:tc>
                <a:tc>
                  <a:txBody>
                    <a:bodyPr/>
                    <a:lstStyle/>
                    <a:p>
                      <a:r>
                        <a:rPr lang="en-US" altLang="zh-CN" dirty="0"/>
                        <a:t>7.3</a:t>
                      </a:r>
                      <a:endParaRPr lang="zh-CN" altLang="en-US" dirty="0"/>
                    </a:p>
                  </a:txBody>
                  <a:tcPr/>
                </a:tc>
                <a:tc>
                  <a:txBody>
                    <a:bodyPr/>
                    <a:lstStyle/>
                    <a:p>
                      <a:r>
                        <a:rPr lang="en-US" altLang="zh-CN" dirty="0"/>
                        <a:t>20*13.3</a:t>
                      </a:r>
                      <a:endParaRPr lang="zh-CN" altLang="en-US" dirty="0"/>
                    </a:p>
                  </a:txBody>
                  <a:tcPr/>
                </a:tc>
                <a:extLst>
                  <a:ext uri="{0D108BD9-81ED-4DB2-BD59-A6C34878D82A}">
                    <a16:rowId xmlns:a16="http://schemas.microsoft.com/office/drawing/2014/main" val="1581444079"/>
                  </a:ext>
                </a:extLst>
              </a:tr>
              <a:tr h="386422">
                <a:tc>
                  <a:txBody>
                    <a:bodyPr/>
                    <a:lstStyle/>
                    <a:p>
                      <a:r>
                        <a:rPr lang="en-US" altLang="zh-CN" dirty="0"/>
                        <a:t>III</a:t>
                      </a:r>
                      <a:endParaRPr lang="zh-CN" altLang="en-US" dirty="0"/>
                    </a:p>
                  </a:txBody>
                  <a:tcPr/>
                </a:tc>
                <a:tc>
                  <a:txBody>
                    <a:bodyPr/>
                    <a:lstStyle/>
                    <a:p>
                      <a:r>
                        <a:rPr lang="en-US" altLang="zh-CN" dirty="0"/>
                        <a:t>7.3</a:t>
                      </a:r>
                      <a:endParaRPr lang="zh-CN" altLang="en-US" dirty="0"/>
                    </a:p>
                  </a:txBody>
                  <a:tcPr/>
                </a:tc>
                <a:tc>
                  <a:txBody>
                    <a:bodyPr/>
                    <a:lstStyle/>
                    <a:p>
                      <a:r>
                        <a:rPr lang="en-US" altLang="zh-CN" dirty="0"/>
                        <a:t>1.0*1.0</a:t>
                      </a:r>
                      <a:endParaRPr lang="zh-CN" altLang="en-US" dirty="0"/>
                    </a:p>
                  </a:txBody>
                  <a:tcPr/>
                </a:tc>
                <a:extLst>
                  <a:ext uri="{0D108BD9-81ED-4DB2-BD59-A6C34878D82A}">
                    <a16:rowId xmlns:a16="http://schemas.microsoft.com/office/drawing/2014/main" val="4282301394"/>
                  </a:ext>
                </a:extLst>
              </a:tr>
              <a:tr h="386422">
                <a:tc>
                  <a:txBody>
                    <a:bodyPr/>
                    <a:lstStyle/>
                    <a:p>
                      <a:r>
                        <a:rPr lang="en-US" altLang="zh-CN" dirty="0"/>
                        <a:t>IV</a:t>
                      </a:r>
                      <a:endParaRPr lang="zh-CN" altLang="en-US" dirty="0"/>
                    </a:p>
                  </a:txBody>
                  <a:tcPr/>
                </a:tc>
                <a:tc>
                  <a:txBody>
                    <a:bodyPr/>
                    <a:lstStyle/>
                    <a:p>
                      <a:r>
                        <a:rPr lang="en-US" altLang="zh-CN" dirty="0"/>
                        <a:t>7.3</a:t>
                      </a:r>
                      <a:endParaRPr lang="zh-CN" altLang="en-US" dirty="0"/>
                    </a:p>
                  </a:txBody>
                  <a:tcPr/>
                </a:tc>
                <a:tc>
                  <a:txBody>
                    <a:bodyPr/>
                    <a:lstStyle/>
                    <a:p>
                      <a:r>
                        <a:rPr lang="en-US" altLang="zh-CN" dirty="0"/>
                        <a:t>1.0*0.5</a:t>
                      </a:r>
                      <a:endParaRPr lang="zh-CN" altLang="en-US" dirty="0"/>
                    </a:p>
                  </a:txBody>
                  <a:tcPr/>
                </a:tc>
                <a:extLst>
                  <a:ext uri="{0D108BD9-81ED-4DB2-BD59-A6C34878D82A}">
                    <a16:rowId xmlns:a16="http://schemas.microsoft.com/office/drawing/2014/main" val="2344934574"/>
                  </a:ext>
                </a:extLst>
              </a:tr>
            </a:tbl>
          </a:graphicData>
        </a:graphic>
      </p:graphicFrame>
    </p:spTree>
    <p:extLst>
      <p:ext uri="{BB962C8B-B14F-4D97-AF65-F5344CB8AC3E}">
        <p14:creationId xmlns:p14="http://schemas.microsoft.com/office/powerpoint/2010/main" val="30716262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1622E50-8374-4CFE-89CD-3BB545EA3865}"/>
              </a:ext>
            </a:extLst>
          </p:cNvPr>
          <p:cNvSpPr>
            <a:spLocks noGrp="1"/>
          </p:cNvSpPr>
          <p:nvPr>
            <p:ph type="title"/>
          </p:nvPr>
        </p:nvSpPr>
        <p:spPr>
          <a:xfrm>
            <a:off x="182880" y="-530361"/>
            <a:ext cx="10058400" cy="1450757"/>
          </a:xfrm>
        </p:spPr>
        <p:txBody>
          <a:bodyPr/>
          <a:lstStyle/>
          <a:p>
            <a:r>
              <a:rPr lang="en-US" altLang="zh-CN" dirty="0"/>
              <a:t>2. </a:t>
            </a:r>
            <a:r>
              <a:rPr lang="zh-CN" altLang="en-US" dirty="0"/>
              <a:t>表面态的实验验证</a:t>
            </a:r>
          </a:p>
        </p:txBody>
      </p:sp>
      <p:sp>
        <p:nvSpPr>
          <p:cNvPr id="4" name="内容占位符 2">
            <a:extLst>
              <a:ext uri="{FF2B5EF4-FFF2-40B4-BE49-F238E27FC236}">
                <a16:creationId xmlns:a16="http://schemas.microsoft.com/office/drawing/2014/main" id="{4558544C-4E42-4E2F-AD64-D92C90E40650}"/>
              </a:ext>
            </a:extLst>
          </p:cNvPr>
          <p:cNvSpPr txBox="1">
            <a:spLocks/>
          </p:cNvSpPr>
          <p:nvPr/>
        </p:nvSpPr>
        <p:spPr>
          <a:xfrm>
            <a:off x="182880" y="1028770"/>
            <a:ext cx="10535088" cy="145075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altLang="zh-CN" sz="2400" b="1" dirty="0"/>
              <a:t>2. </a:t>
            </a:r>
            <a:r>
              <a:rPr lang="zh-CN" altLang="en-US" sz="2400" b="1" dirty="0"/>
              <a:t>第一代三维拓扑绝缘体</a:t>
            </a:r>
            <a:endParaRPr lang="en-US" altLang="zh-CN" sz="2400" b="1" dirty="0"/>
          </a:p>
          <a:p>
            <a:endParaRPr lang="zh-CN" altLang="en-US" b="1" dirty="0"/>
          </a:p>
        </p:txBody>
      </p:sp>
      <p:sp>
        <p:nvSpPr>
          <p:cNvPr id="5" name="文本框 4">
            <a:extLst>
              <a:ext uri="{FF2B5EF4-FFF2-40B4-BE49-F238E27FC236}">
                <a16:creationId xmlns:a16="http://schemas.microsoft.com/office/drawing/2014/main" id="{793FC461-FA17-4A2C-A244-6F4EA2E66E08}"/>
              </a:ext>
            </a:extLst>
          </p:cNvPr>
          <p:cNvSpPr txBox="1"/>
          <p:nvPr/>
        </p:nvSpPr>
        <p:spPr>
          <a:xfrm>
            <a:off x="924894" y="2043578"/>
            <a:ext cx="10827395" cy="3416320"/>
          </a:xfrm>
          <a:prstGeom prst="rect">
            <a:avLst/>
          </a:prstGeom>
          <a:noFill/>
        </p:spPr>
        <p:txBody>
          <a:bodyPr wrap="square" rtlCol="0">
            <a:spAutoFit/>
          </a:bodyPr>
          <a:lstStyle/>
          <a:p>
            <a:r>
              <a:rPr lang="zh-CN" altLang="en-US" sz="2400" dirty="0"/>
              <a:t>理论预测：</a:t>
            </a:r>
            <a:endParaRPr lang="en-US" altLang="zh-CN" sz="2400" dirty="0"/>
          </a:p>
          <a:p>
            <a:r>
              <a:rPr lang="en-US" altLang="zh-CN" sz="2400" dirty="0"/>
              <a:t>2007</a:t>
            </a:r>
            <a:r>
              <a:rPr lang="zh-CN" altLang="en-US" sz="2400" dirty="0"/>
              <a:t>年，</a:t>
            </a:r>
            <a:r>
              <a:rPr lang="en-US" altLang="zh-CN" sz="2400" dirty="0"/>
              <a:t>Fu</a:t>
            </a:r>
            <a:r>
              <a:rPr lang="zh-CN" altLang="en-US" sz="2400" dirty="0"/>
              <a:t>和</a:t>
            </a:r>
            <a:r>
              <a:rPr lang="en-US" altLang="zh-CN" sz="2400" dirty="0"/>
              <a:t>Kane</a:t>
            </a:r>
            <a:r>
              <a:rPr lang="zh-CN" altLang="en-US" sz="2400" dirty="0"/>
              <a:t>提出了一个甄别拓扑绝缘体材料的简便方法，大大简化了理论上寻找三维拓扑绝缘体的过程。利用此方法，他们预言</a:t>
            </a:r>
            <a:r>
              <a:rPr lang="en-US" altLang="zh-CN" sz="2400" dirty="0"/>
              <a:t>Bi1-xSbx</a:t>
            </a:r>
            <a:r>
              <a:rPr lang="zh-CN" altLang="en-US" sz="2400" dirty="0"/>
              <a:t>合金材料当</a:t>
            </a:r>
            <a:r>
              <a:rPr lang="en-US" altLang="zh-CN" sz="2400" dirty="0"/>
              <a:t>x</a:t>
            </a:r>
            <a:r>
              <a:rPr lang="zh-CN" altLang="en-US" sz="2400" dirty="0"/>
              <a:t>处于</a:t>
            </a:r>
            <a:r>
              <a:rPr lang="en-US" altLang="zh-CN" sz="2400" dirty="0"/>
              <a:t>0.07</a:t>
            </a:r>
            <a:r>
              <a:rPr lang="zh-CN" altLang="en-US" sz="2400" dirty="0"/>
              <a:t>到</a:t>
            </a:r>
            <a:r>
              <a:rPr lang="en-US" altLang="zh-CN" sz="2400" dirty="0"/>
              <a:t>0.22</a:t>
            </a:r>
            <a:r>
              <a:rPr lang="zh-CN" altLang="en-US" sz="2400" dirty="0"/>
              <a:t>之间处于三维拓扑绝缘体相。</a:t>
            </a:r>
            <a:endParaRPr lang="en-US" altLang="zh-CN" sz="2400" dirty="0"/>
          </a:p>
          <a:p>
            <a:endParaRPr lang="en-US" altLang="zh-CN" sz="2400" dirty="0"/>
          </a:p>
          <a:p>
            <a:r>
              <a:rPr lang="zh-CN" altLang="en-US" sz="2400" dirty="0"/>
              <a:t>实验验证：</a:t>
            </a:r>
            <a:endParaRPr lang="en-US" altLang="zh-CN" sz="2400" dirty="0"/>
          </a:p>
          <a:p>
            <a:r>
              <a:rPr lang="en-US" altLang="zh-CN" sz="2400" dirty="0"/>
              <a:t>2008</a:t>
            </a:r>
            <a:r>
              <a:rPr lang="zh-CN" altLang="en-US" sz="2400" dirty="0"/>
              <a:t>年，</a:t>
            </a:r>
            <a:r>
              <a:rPr lang="en-US" altLang="zh-CN" sz="2400" dirty="0"/>
              <a:t>Hasan</a:t>
            </a:r>
            <a:r>
              <a:rPr lang="zh-CN" altLang="en-US" sz="2400" dirty="0"/>
              <a:t>研究组利用角分辨光电子能谱研究了高温烧结方法制备的</a:t>
            </a:r>
            <a:r>
              <a:rPr lang="en-US" altLang="zh-CN" sz="2400" dirty="0"/>
              <a:t>Bi1-xSbx</a:t>
            </a:r>
            <a:r>
              <a:rPr lang="zh-CN" altLang="en-US" sz="2400" dirty="0"/>
              <a:t>合金样品的表面态能带结构，第一次实验证实了三维拓扑绝缘体的存在。</a:t>
            </a:r>
            <a:endParaRPr lang="en-US" altLang="zh-CN" sz="2400" dirty="0"/>
          </a:p>
          <a:p>
            <a:endParaRPr lang="zh-CN" altLang="en-US" sz="2400" dirty="0"/>
          </a:p>
        </p:txBody>
      </p:sp>
    </p:spTree>
    <p:extLst>
      <p:ext uri="{BB962C8B-B14F-4D97-AF65-F5344CB8AC3E}">
        <p14:creationId xmlns:p14="http://schemas.microsoft.com/office/powerpoint/2010/main" val="6952346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1622E50-8374-4CFE-89CD-3BB545EA3865}"/>
              </a:ext>
            </a:extLst>
          </p:cNvPr>
          <p:cNvSpPr>
            <a:spLocks noGrp="1"/>
          </p:cNvSpPr>
          <p:nvPr>
            <p:ph type="title"/>
          </p:nvPr>
        </p:nvSpPr>
        <p:spPr>
          <a:xfrm>
            <a:off x="182880" y="-530361"/>
            <a:ext cx="10058400" cy="1450757"/>
          </a:xfrm>
        </p:spPr>
        <p:txBody>
          <a:bodyPr/>
          <a:lstStyle/>
          <a:p>
            <a:r>
              <a:rPr lang="en-US" altLang="zh-CN" dirty="0"/>
              <a:t>2. </a:t>
            </a:r>
            <a:r>
              <a:rPr lang="zh-CN" altLang="en-US" dirty="0"/>
              <a:t>表面态的实验验证</a:t>
            </a:r>
          </a:p>
        </p:txBody>
      </p:sp>
      <p:sp>
        <p:nvSpPr>
          <p:cNvPr id="4" name="内容占位符 2">
            <a:extLst>
              <a:ext uri="{FF2B5EF4-FFF2-40B4-BE49-F238E27FC236}">
                <a16:creationId xmlns:a16="http://schemas.microsoft.com/office/drawing/2014/main" id="{4558544C-4E42-4E2F-AD64-D92C90E40650}"/>
              </a:ext>
            </a:extLst>
          </p:cNvPr>
          <p:cNvSpPr txBox="1">
            <a:spLocks/>
          </p:cNvSpPr>
          <p:nvPr/>
        </p:nvSpPr>
        <p:spPr>
          <a:xfrm>
            <a:off x="182880" y="1028770"/>
            <a:ext cx="10535088" cy="145075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altLang="zh-CN" sz="2400" b="1" dirty="0"/>
              <a:t>2.</a:t>
            </a:r>
            <a:r>
              <a:rPr lang="zh-CN" altLang="en-US" sz="2400" b="1" dirty="0"/>
              <a:t>第一代三维拓扑绝缘体</a:t>
            </a:r>
            <a:endParaRPr lang="en-US" altLang="zh-CN" sz="2400" b="1" dirty="0"/>
          </a:p>
          <a:p>
            <a:endParaRPr lang="zh-CN" altLang="en-US" b="1" dirty="0"/>
          </a:p>
        </p:txBody>
      </p:sp>
      <p:pic>
        <p:nvPicPr>
          <p:cNvPr id="6" name="内容占位符 3">
            <a:extLst>
              <a:ext uri="{FF2B5EF4-FFF2-40B4-BE49-F238E27FC236}">
                <a16:creationId xmlns:a16="http://schemas.microsoft.com/office/drawing/2014/main" id="{57BE574B-698E-4E3F-9FB3-FD712EFE6EE8}"/>
              </a:ext>
            </a:extLst>
          </p:cNvPr>
          <p:cNvPicPr>
            <a:picLocks noGrp="1" noChangeAspect="1"/>
          </p:cNvPicPr>
          <p:nvPr>
            <p:ph idx="1"/>
          </p:nvPr>
        </p:nvPicPr>
        <p:blipFill>
          <a:blip r:embed="rId3"/>
          <a:stretch>
            <a:fillRect/>
          </a:stretch>
        </p:blipFill>
        <p:spPr>
          <a:xfrm>
            <a:off x="6236661" y="2035425"/>
            <a:ext cx="5367442" cy="3793805"/>
          </a:xfrm>
          <a:prstGeom prst="rect">
            <a:avLst/>
          </a:prstGeom>
        </p:spPr>
      </p:pic>
      <p:pic>
        <p:nvPicPr>
          <p:cNvPr id="5" name="图片 4">
            <a:extLst>
              <a:ext uri="{FF2B5EF4-FFF2-40B4-BE49-F238E27FC236}">
                <a16:creationId xmlns:a16="http://schemas.microsoft.com/office/drawing/2014/main" id="{26AD201D-C888-41EC-97A0-B94FD739009E}"/>
              </a:ext>
            </a:extLst>
          </p:cNvPr>
          <p:cNvPicPr>
            <a:picLocks noChangeAspect="1"/>
          </p:cNvPicPr>
          <p:nvPr/>
        </p:nvPicPr>
        <p:blipFill>
          <a:blip r:embed="rId4"/>
          <a:stretch>
            <a:fillRect/>
          </a:stretch>
        </p:blipFill>
        <p:spPr>
          <a:xfrm>
            <a:off x="182880" y="2163329"/>
            <a:ext cx="6053781" cy="3665901"/>
          </a:xfrm>
          <a:prstGeom prst="rect">
            <a:avLst/>
          </a:prstGeom>
        </p:spPr>
      </p:pic>
    </p:spTree>
    <p:extLst>
      <p:ext uri="{BB962C8B-B14F-4D97-AF65-F5344CB8AC3E}">
        <p14:creationId xmlns:p14="http://schemas.microsoft.com/office/powerpoint/2010/main" val="3834227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1622E50-8374-4CFE-89CD-3BB545EA3865}"/>
              </a:ext>
            </a:extLst>
          </p:cNvPr>
          <p:cNvSpPr>
            <a:spLocks noGrp="1"/>
          </p:cNvSpPr>
          <p:nvPr>
            <p:ph type="title"/>
          </p:nvPr>
        </p:nvSpPr>
        <p:spPr>
          <a:xfrm>
            <a:off x="182880" y="-530361"/>
            <a:ext cx="10058400" cy="1450757"/>
          </a:xfrm>
        </p:spPr>
        <p:txBody>
          <a:bodyPr/>
          <a:lstStyle/>
          <a:p>
            <a:r>
              <a:rPr lang="en-US" altLang="zh-CN" dirty="0"/>
              <a:t>2. </a:t>
            </a:r>
            <a:r>
              <a:rPr lang="zh-CN" altLang="en-US" dirty="0"/>
              <a:t>表面态的实验验证</a:t>
            </a:r>
          </a:p>
        </p:txBody>
      </p:sp>
      <p:sp>
        <p:nvSpPr>
          <p:cNvPr id="4" name="内容占位符 2">
            <a:extLst>
              <a:ext uri="{FF2B5EF4-FFF2-40B4-BE49-F238E27FC236}">
                <a16:creationId xmlns:a16="http://schemas.microsoft.com/office/drawing/2014/main" id="{4558544C-4E42-4E2F-AD64-D92C90E40650}"/>
              </a:ext>
            </a:extLst>
          </p:cNvPr>
          <p:cNvSpPr txBox="1">
            <a:spLocks/>
          </p:cNvSpPr>
          <p:nvPr/>
        </p:nvSpPr>
        <p:spPr>
          <a:xfrm>
            <a:off x="182880" y="1028770"/>
            <a:ext cx="10535088" cy="145075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altLang="zh-CN" sz="2400" b="1" dirty="0"/>
              <a:t>2.</a:t>
            </a:r>
            <a:r>
              <a:rPr lang="zh-CN" altLang="en-US" sz="2400" b="1" dirty="0"/>
              <a:t>第一代三维拓扑绝缘体</a:t>
            </a:r>
            <a:endParaRPr lang="en-US" altLang="zh-CN" sz="2400" b="1" dirty="0"/>
          </a:p>
          <a:p>
            <a:endParaRPr lang="zh-CN" altLang="en-US" b="1" dirty="0"/>
          </a:p>
        </p:txBody>
      </p:sp>
      <p:pic>
        <p:nvPicPr>
          <p:cNvPr id="7" name="图片 6">
            <a:extLst>
              <a:ext uri="{FF2B5EF4-FFF2-40B4-BE49-F238E27FC236}">
                <a16:creationId xmlns:a16="http://schemas.microsoft.com/office/drawing/2014/main" id="{62B4EA11-4724-4303-A50D-8740423DD8D7}"/>
              </a:ext>
            </a:extLst>
          </p:cNvPr>
          <p:cNvPicPr>
            <a:picLocks noChangeAspect="1"/>
          </p:cNvPicPr>
          <p:nvPr/>
        </p:nvPicPr>
        <p:blipFill>
          <a:blip r:embed="rId3"/>
          <a:stretch>
            <a:fillRect/>
          </a:stretch>
        </p:blipFill>
        <p:spPr>
          <a:xfrm>
            <a:off x="933003" y="2070398"/>
            <a:ext cx="5181885" cy="3132625"/>
          </a:xfrm>
          <a:prstGeom prst="rect">
            <a:avLst/>
          </a:prstGeom>
        </p:spPr>
      </p:pic>
      <p:pic>
        <p:nvPicPr>
          <p:cNvPr id="3" name="图片 2">
            <a:extLst>
              <a:ext uri="{FF2B5EF4-FFF2-40B4-BE49-F238E27FC236}">
                <a16:creationId xmlns:a16="http://schemas.microsoft.com/office/drawing/2014/main" id="{FD4F9A4C-7FFD-4BDF-BE4A-AA898EDD2EAA}"/>
              </a:ext>
            </a:extLst>
          </p:cNvPr>
          <p:cNvPicPr>
            <a:picLocks noChangeAspect="1"/>
          </p:cNvPicPr>
          <p:nvPr/>
        </p:nvPicPr>
        <p:blipFill>
          <a:blip r:embed="rId4"/>
          <a:stretch>
            <a:fillRect/>
          </a:stretch>
        </p:blipFill>
        <p:spPr>
          <a:xfrm>
            <a:off x="6535019" y="2121439"/>
            <a:ext cx="4933072" cy="2615122"/>
          </a:xfrm>
          <a:prstGeom prst="rect">
            <a:avLst/>
          </a:prstGeom>
        </p:spPr>
      </p:pic>
    </p:spTree>
    <p:extLst>
      <p:ext uri="{BB962C8B-B14F-4D97-AF65-F5344CB8AC3E}">
        <p14:creationId xmlns:p14="http://schemas.microsoft.com/office/powerpoint/2010/main" val="38640677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1622E50-8374-4CFE-89CD-3BB545EA3865}"/>
              </a:ext>
            </a:extLst>
          </p:cNvPr>
          <p:cNvSpPr>
            <a:spLocks noGrp="1"/>
          </p:cNvSpPr>
          <p:nvPr>
            <p:ph type="title"/>
          </p:nvPr>
        </p:nvSpPr>
        <p:spPr>
          <a:xfrm>
            <a:off x="182880" y="-530361"/>
            <a:ext cx="10058400" cy="1450757"/>
          </a:xfrm>
        </p:spPr>
        <p:txBody>
          <a:bodyPr/>
          <a:lstStyle/>
          <a:p>
            <a:r>
              <a:rPr lang="en-US" altLang="zh-CN" dirty="0"/>
              <a:t>2. </a:t>
            </a:r>
            <a:r>
              <a:rPr lang="zh-CN" altLang="en-US" dirty="0"/>
              <a:t>表面态的实验验证</a:t>
            </a:r>
          </a:p>
        </p:txBody>
      </p:sp>
      <p:sp>
        <p:nvSpPr>
          <p:cNvPr id="4" name="内容占位符 2">
            <a:extLst>
              <a:ext uri="{FF2B5EF4-FFF2-40B4-BE49-F238E27FC236}">
                <a16:creationId xmlns:a16="http://schemas.microsoft.com/office/drawing/2014/main" id="{4558544C-4E42-4E2F-AD64-D92C90E40650}"/>
              </a:ext>
            </a:extLst>
          </p:cNvPr>
          <p:cNvSpPr txBox="1">
            <a:spLocks/>
          </p:cNvSpPr>
          <p:nvPr/>
        </p:nvSpPr>
        <p:spPr>
          <a:xfrm>
            <a:off x="182880" y="1028770"/>
            <a:ext cx="10535088" cy="145075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altLang="zh-CN" sz="2400" b="1" dirty="0"/>
              <a:t>2. </a:t>
            </a:r>
            <a:r>
              <a:rPr lang="zh-CN" altLang="en-US" sz="2400" b="1" dirty="0"/>
              <a:t>第二代三维拓扑绝缘体</a:t>
            </a:r>
            <a:endParaRPr lang="en-US" altLang="zh-CN" sz="2400" b="1" dirty="0"/>
          </a:p>
          <a:p>
            <a:endParaRPr lang="zh-CN" altLang="en-US" b="1" dirty="0"/>
          </a:p>
        </p:txBody>
      </p:sp>
      <p:sp>
        <p:nvSpPr>
          <p:cNvPr id="5" name="文本框 4">
            <a:extLst>
              <a:ext uri="{FF2B5EF4-FFF2-40B4-BE49-F238E27FC236}">
                <a16:creationId xmlns:a16="http://schemas.microsoft.com/office/drawing/2014/main" id="{793FC461-FA17-4A2C-A244-6F4EA2E66E08}"/>
              </a:ext>
            </a:extLst>
          </p:cNvPr>
          <p:cNvSpPr txBox="1"/>
          <p:nvPr/>
        </p:nvSpPr>
        <p:spPr>
          <a:xfrm>
            <a:off x="924894" y="2043578"/>
            <a:ext cx="10827395" cy="4524315"/>
          </a:xfrm>
          <a:prstGeom prst="rect">
            <a:avLst/>
          </a:prstGeom>
          <a:noFill/>
        </p:spPr>
        <p:txBody>
          <a:bodyPr wrap="square" rtlCol="0">
            <a:spAutoFit/>
          </a:bodyPr>
          <a:lstStyle/>
          <a:p>
            <a:r>
              <a:rPr lang="zh-CN" altLang="en-US" sz="2400" dirty="0"/>
              <a:t>理论预测：</a:t>
            </a:r>
            <a:endParaRPr lang="en-US" altLang="zh-CN" sz="2400" dirty="0"/>
          </a:p>
          <a:p>
            <a:r>
              <a:rPr lang="en-US" altLang="zh-CN" sz="2400" dirty="0"/>
              <a:t>2009</a:t>
            </a:r>
            <a:r>
              <a:rPr lang="zh-CN" altLang="en-US" sz="2400" dirty="0"/>
              <a:t>年，物理所的方忠、戴希与张守晟</a:t>
            </a:r>
            <a:r>
              <a:rPr lang="zh-CN" altLang="en-US" sz="2400" dirty="0" smtClean="0"/>
              <a:t>合作预言了</a:t>
            </a:r>
            <a:r>
              <a:rPr lang="zh-CN" altLang="en-US" sz="2400" dirty="0"/>
              <a:t>一类全新的拓扑绝缘体：</a:t>
            </a:r>
            <a:r>
              <a:rPr lang="en-US" altLang="zh-CN" sz="2400" dirty="0"/>
              <a:t>Bi2Se3</a:t>
            </a:r>
            <a:r>
              <a:rPr lang="zh-CN" altLang="en-US" sz="2400" dirty="0"/>
              <a:t>、</a:t>
            </a:r>
            <a:r>
              <a:rPr lang="en-US" altLang="zh-CN" sz="2400" dirty="0"/>
              <a:t>Bi2Te3</a:t>
            </a:r>
            <a:r>
              <a:rPr lang="zh-CN" altLang="en-US" sz="2400" dirty="0"/>
              <a:t>以及</a:t>
            </a:r>
            <a:r>
              <a:rPr lang="en-US" altLang="zh-CN" sz="2400" dirty="0"/>
              <a:t>Sb2Te3</a:t>
            </a:r>
            <a:r>
              <a:rPr lang="zh-CN" altLang="en-US" sz="2400" dirty="0"/>
              <a:t>。这类拓扑绝缘体具有稳定的化学配比，结构简单，易于合成；能隙很宽并且只有一个狄拉克点。</a:t>
            </a:r>
            <a:endParaRPr lang="en-US" altLang="zh-CN" sz="2400" dirty="0"/>
          </a:p>
          <a:p>
            <a:endParaRPr lang="en-US" altLang="zh-CN" sz="2400" dirty="0"/>
          </a:p>
          <a:p>
            <a:r>
              <a:rPr lang="zh-CN" altLang="en-US" sz="2400" dirty="0"/>
              <a:t>实验验证：</a:t>
            </a:r>
            <a:endParaRPr lang="en-US" altLang="zh-CN" sz="2400" dirty="0"/>
          </a:p>
          <a:p>
            <a:r>
              <a:rPr lang="zh-CN" altLang="en-US" sz="2400" dirty="0"/>
              <a:t>同一年，美国普林斯顿大学的 </a:t>
            </a:r>
            <a:r>
              <a:rPr lang="en-US" altLang="zh-CN" sz="2400" dirty="0"/>
              <a:t>Hasan </a:t>
            </a:r>
            <a:r>
              <a:rPr lang="zh-CN" altLang="en-US" sz="2400" dirty="0"/>
              <a:t>研究组利用角分辨光电子能谱以及自旋分辨的角分辨光电子能谱对 </a:t>
            </a:r>
            <a:r>
              <a:rPr lang="en-US" altLang="zh-CN" sz="2400" dirty="0"/>
              <a:t>Bi2Se3</a:t>
            </a:r>
            <a:r>
              <a:rPr lang="zh-CN" altLang="en-US" sz="2400" dirty="0"/>
              <a:t>单晶材料进行了研究，观察到了自旋分辨的表面态狄拉克锥。</a:t>
            </a:r>
            <a:endParaRPr lang="en-US" altLang="zh-CN" sz="2400" dirty="0"/>
          </a:p>
          <a:p>
            <a:r>
              <a:rPr lang="zh-CN" altLang="en-US" sz="2400" dirty="0"/>
              <a:t>同年沈志勋也验证了</a:t>
            </a:r>
            <a:r>
              <a:rPr lang="en-US" altLang="zh-CN" sz="2400" dirty="0"/>
              <a:t>Bi2Te3</a:t>
            </a:r>
            <a:r>
              <a:rPr lang="zh-CN" altLang="en-US" sz="2400" dirty="0"/>
              <a:t>的拓扑绝缘性，并首次发现其表面态的等能面在 </a:t>
            </a:r>
            <a:r>
              <a:rPr lang="en-US" altLang="zh-CN" sz="2400" dirty="0"/>
              <a:t>k </a:t>
            </a:r>
            <a:r>
              <a:rPr lang="zh-CN" altLang="en-US" sz="2400" dirty="0"/>
              <a:t>空间是各项异性的雪花形状。</a:t>
            </a:r>
          </a:p>
          <a:p>
            <a:endParaRPr lang="zh-CN" altLang="en-US" sz="2400" dirty="0"/>
          </a:p>
        </p:txBody>
      </p:sp>
    </p:spTree>
    <p:extLst>
      <p:ext uri="{BB962C8B-B14F-4D97-AF65-F5344CB8AC3E}">
        <p14:creationId xmlns:p14="http://schemas.microsoft.com/office/powerpoint/2010/main" val="12096198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1622E50-8374-4CFE-89CD-3BB545EA3865}"/>
              </a:ext>
            </a:extLst>
          </p:cNvPr>
          <p:cNvSpPr>
            <a:spLocks noGrp="1"/>
          </p:cNvSpPr>
          <p:nvPr>
            <p:ph type="title"/>
          </p:nvPr>
        </p:nvSpPr>
        <p:spPr>
          <a:xfrm>
            <a:off x="182880" y="-530361"/>
            <a:ext cx="10058400" cy="1450757"/>
          </a:xfrm>
        </p:spPr>
        <p:txBody>
          <a:bodyPr/>
          <a:lstStyle/>
          <a:p>
            <a:r>
              <a:rPr lang="en-US" altLang="zh-CN" dirty="0"/>
              <a:t>2. </a:t>
            </a:r>
            <a:r>
              <a:rPr lang="zh-CN" altLang="en-US" dirty="0"/>
              <a:t>表面态的实验验证</a:t>
            </a:r>
          </a:p>
        </p:txBody>
      </p:sp>
      <p:sp>
        <p:nvSpPr>
          <p:cNvPr id="4" name="内容占位符 2">
            <a:extLst>
              <a:ext uri="{FF2B5EF4-FFF2-40B4-BE49-F238E27FC236}">
                <a16:creationId xmlns:a16="http://schemas.microsoft.com/office/drawing/2014/main" id="{4558544C-4E42-4E2F-AD64-D92C90E40650}"/>
              </a:ext>
            </a:extLst>
          </p:cNvPr>
          <p:cNvSpPr txBox="1">
            <a:spLocks/>
          </p:cNvSpPr>
          <p:nvPr/>
        </p:nvSpPr>
        <p:spPr>
          <a:xfrm>
            <a:off x="182880" y="1028770"/>
            <a:ext cx="10535088" cy="145075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altLang="zh-CN" sz="2400" b="1" dirty="0"/>
              <a:t>2. </a:t>
            </a:r>
            <a:r>
              <a:rPr lang="zh-CN" altLang="en-US" sz="2400" b="1" dirty="0"/>
              <a:t>三维拓扑绝缘体</a:t>
            </a:r>
            <a:endParaRPr lang="en-US" altLang="zh-CN" sz="2400" b="1" dirty="0"/>
          </a:p>
          <a:p>
            <a:endParaRPr lang="zh-CN" altLang="en-US" b="1" dirty="0"/>
          </a:p>
        </p:txBody>
      </p:sp>
      <p:pic>
        <p:nvPicPr>
          <p:cNvPr id="3" name="图片 2">
            <a:extLst>
              <a:ext uri="{FF2B5EF4-FFF2-40B4-BE49-F238E27FC236}">
                <a16:creationId xmlns:a16="http://schemas.microsoft.com/office/drawing/2014/main" id="{4B729A46-084D-45BA-AF03-74ADACBD23B5}"/>
              </a:ext>
            </a:extLst>
          </p:cNvPr>
          <p:cNvPicPr>
            <a:picLocks noChangeAspect="1"/>
          </p:cNvPicPr>
          <p:nvPr/>
        </p:nvPicPr>
        <p:blipFill>
          <a:blip r:embed="rId2"/>
          <a:stretch>
            <a:fillRect/>
          </a:stretch>
        </p:blipFill>
        <p:spPr>
          <a:xfrm>
            <a:off x="915494" y="1521501"/>
            <a:ext cx="8217162" cy="4758128"/>
          </a:xfrm>
          <a:prstGeom prst="rect">
            <a:avLst/>
          </a:prstGeom>
        </p:spPr>
      </p:pic>
    </p:spTree>
    <p:extLst>
      <p:ext uri="{BB962C8B-B14F-4D97-AF65-F5344CB8AC3E}">
        <p14:creationId xmlns:p14="http://schemas.microsoft.com/office/powerpoint/2010/main" val="10539469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1622E50-8374-4CFE-89CD-3BB545EA3865}"/>
              </a:ext>
            </a:extLst>
          </p:cNvPr>
          <p:cNvSpPr>
            <a:spLocks noGrp="1"/>
          </p:cNvSpPr>
          <p:nvPr>
            <p:ph type="title"/>
          </p:nvPr>
        </p:nvSpPr>
        <p:spPr>
          <a:xfrm>
            <a:off x="182880" y="-530361"/>
            <a:ext cx="10058400" cy="1450757"/>
          </a:xfrm>
        </p:spPr>
        <p:txBody>
          <a:bodyPr/>
          <a:lstStyle/>
          <a:p>
            <a:r>
              <a:rPr lang="en-US" altLang="zh-CN" dirty="0"/>
              <a:t>2. </a:t>
            </a:r>
            <a:r>
              <a:rPr lang="zh-CN" altLang="en-US" dirty="0"/>
              <a:t>表面态的实验验证</a:t>
            </a:r>
          </a:p>
        </p:txBody>
      </p:sp>
      <p:sp>
        <p:nvSpPr>
          <p:cNvPr id="4" name="内容占位符 2">
            <a:extLst>
              <a:ext uri="{FF2B5EF4-FFF2-40B4-BE49-F238E27FC236}">
                <a16:creationId xmlns:a16="http://schemas.microsoft.com/office/drawing/2014/main" id="{4558544C-4E42-4E2F-AD64-D92C90E40650}"/>
              </a:ext>
            </a:extLst>
          </p:cNvPr>
          <p:cNvSpPr txBox="1">
            <a:spLocks/>
          </p:cNvSpPr>
          <p:nvPr/>
        </p:nvSpPr>
        <p:spPr>
          <a:xfrm>
            <a:off x="182880" y="1028770"/>
            <a:ext cx="10535088" cy="145075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altLang="zh-CN" sz="2400" b="1" dirty="0"/>
              <a:t>2. </a:t>
            </a:r>
            <a:r>
              <a:rPr lang="zh-CN" altLang="en-US" sz="2400" b="1" dirty="0"/>
              <a:t>三维拓扑绝缘体</a:t>
            </a:r>
            <a:endParaRPr lang="en-US" altLang="zh-CN" sz="2400" b="1" dirty="0"/>
          </a:p>
          <a:p>
            <a:endParaRPr lang="zh-CN" altLang="en-US" b="1" dirty="0"/>
          </a:p>
        </p:txBody>
      </p:sp>
      <p:sp>
        <p:nvSpPr>
          <p:cNvPr id="8" name="文本框 7">
            <a:extLst>
              <a:ext uri="{FF2B5EF4-FFF2-40B4-BE49-F238E27FC236}">
                <a16:creationId xmlns:a16="http://schemas.microsoft.com/office/drawing/2014/main" id="{9DC6BBCA-3946-4EA3-B29E-45235DE6BCCB}"/>
              </a:ext>
            </a:extLst>
          </p:cNvPr>
          <p:cNvSpPr txBox="1"/>
          <p:nvPr/>
        </p:nvSpPr>
        <p:spPr>
          <a:xfrm>
            <a:off x="193166" y="1779770"/>
            <a:ext cx="2630774" cy="461665"/>
          </a:xfrm>
          <a:prstGeom prst="rect">
            <a:avLst/>
          </a:prstGeom>
          <a:noFill/>
        </p:spPr>
        <p:txBody>
          <a:bodyPr wrap="square" rtlCol="0">
            <a:spAutoFit/>
          </a:bodyPr>
          <a:lstStyle/>
          <a:p>
            <a:r>
              <a:rPr lang="zh-CN" altLang="en-US" sz="2400" b="1" dirty="0"/>
              <a:t>理论预言</a:t>
            </a:r>
          </a:p>
        </p:txBody>
      </p:sp>
      <p:grpSp>
        <p:nvGrpSpPr>
          <p:cNvPr id="25" name="组合 24">
            <a:extLst>
              <a:ext uri="{FF2B5EF4-FFF2-40B4-BE49-F238E27FC236}">
                <a16:creationId xmlns:a16="http://schemas.microsoft.com/office/drawing/2014/main" id="{AB23DE18-5732-42F4-A616-9068D5D2A8AC}"/>
              </a:ext>
            </a:extLst>
          </p:cNvPr>
          <p:cNvGrpSpPr/>
          <p:nvPr/>
        </p:nvGrpSpPr>
        <p:grpSpPr>
          <a:xfrm>
            <a:off x="158971" y="1858190"/>
            <a:ext cx="7461208" cy="4297905"/>
            <a:chOff x="435916" y="1992990"/>
            <a:chExt cx="7461208" cy="4297905"/>
          </a:xfrm>
        </p:grpSpPr>
        <p:grpSp>
          <p:nvGrpSpPr>
            <p:cNvPr id="7" name="组合 6">
              <a:extLst>
                <a:ext uri="{FF2B5EF4-FFF2-40B4-BE49-F238E27FC236}">
                  <a16:creationId xmlns:a16="http://schemas.microsoft.com/office/drawing/2014/main" id="{99FD6032-1E7E-4E5D-9269-C82BF2B1044C}"/>
                </a:ext>
              </a:extLst>
            </p:cNvPr>
            <p:cNvGrpSpPr/>
            <p:nvPr/>
          </p:nvGrpSpPr>
          <p:grpSpPr>
            <a:xfrm>
              <a:off x="1750947" y="2454655"/>
              <a:ext cx="6146177" cy="3530184"/>
              <a:chOff x="531996" y="2128603"/>
              <a:chExt cx="6146177" cy="3530184"/>
            </a:xfrm>
          </p:grpSpPr>
          <p:pic>
            <p:nvPicPr>
              <p:cNvPr id="5" name="图片 4">
                <a:extLst>
                  <a:ext uri="{FF2B5EF4-FFF2-40B4-BE49-F238E27FC236}">
                    <a16:creationId xmlns:a16="http://schemas.microsoft.com/office/drawing/2014/main" id="{E3F11FFF-F544-4629-A850-D96DBFA5B8C0}"/>
                  </a:ext>
                </a:extLst>
              </p:cNvPr>
              <p:cNvPicPr>
                <a:picLocks noChangeAspect="1"/>
              </p:cNvPicPr>
              <p:nvPr/>
            </p:nvPicPr>
            <p:blipFill>
              <a:blip r:embed="rId3"/>
              <a:stretch>
                <a:fillRect/>
              </a:stretch>
            </p:blipFill>
            <p:spPr>
              <a:xfrm>
                <a:off x="531996" y="2128603"/>
                <a:ext cx="6146177" cy="3530184"/>
              </a:xfrm>
              <a:prstGeom prst="rect">
                <a:avLst/>
              </a:prstGeom>
            </p:spPr>
          </p:pic>
          <p:sp>
            <p:nvSpPr>
              <p:cNvPr id="6" name="矩形 5">
                <a:extLst>
                  <a:ext uri="{FF2B5EF4-FFF2-40B4-BE49-F238E27FC236}">
                    <a16:creationId xmlns:a16="http://schemas.microsoft.com/office/drawing/2014/main" id="{ACBDEA2F-B59B-4AF3-9F69-E219646B7461}"/>
                  </a:ext>
                </a:extLst>
              </p:cNvPr>
              <p:cNvSpPr/>
              <p:nvPr/>
            </p:nvSpPr>
            <p:spPr>
              <a:xfrm>
                <a:off x="592111" y="2166079"/>
                <a:ext cx="494676" cy="5096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文本框 9">
              <a:extLst>
                <a:ext uri="{FF2B5EF4-FFF2-40B4-BE49-F238E27FC236}">
                  <a16:creationId xmlns:a16="http://schemas.microsoft.com/office/drawing/2014/main" id="{8C72CDAF-2050-474C-BBE1-2675B8251A45}"/>
                </a:ext>
              </a:extLst>
            </p:cNvPr>
            <p:cNvSpPr txBox="1"/>
            <p:nvPr/>
          </p:nvSpPr>
          <p:spPr>
            <a:xfrm>
              <a:off x="3690053" y="1992990"/>
              <a:ext cx="3378019" cy="461665"/>
            </a:xfrm>
            <a:prstGeom prst="rect">
              <a:avLst/>
            </a:prstGeom>
            <a:noFill/>
          </p:spPr>
          <p:txBody>
            <a:bodyPr wrap="square" rtlCol="0">
              <a:spAutoFit/>
            </a:bodyPr>
            <a:lstStyle/>
            <a:p>
              <a:r>
                <a:rPr lang="en-US" altLang="zh-CN" sz="2400" b="1" dirty="0"/>
                <a:t>Bulk Conduction Band</a:t>
              </a:r>
              <a:endParaRPr lang="zh-CN" altLang="en-US" sz="2400" b="1" dirty="0"/>
            </a:p>
          </p:txBody>
        </p:sp>
        <p:sp>
          <p:nvSpPr>
            <p:cNvPr id="12" name="文本框 11">
              <a:extLst>
                <a:ext uri="{FF2B5EF4-FFF2-40B4-BE49-F238E27FC236}">
                  <a16:creationId xmlns:a16="http://schemas.microsoft.com/office/drawing/2014/main" id="{4E1D728A-9B23-425C-8ADF-E5622D3A29CC}"/>
                </a:ext>
              </a:extLst>
            </p:cNvPr>
            <p:cNvSpPr txBox="1"/>
            <p:nvPr/>
          </p:nvSpPr>
          <p:spPr>
            <a:xfrm>
              <a:off x="3761414" y="5829230"/>
              <a:ext cx="3378019" cy="461665"/>
            </a:xfrm>
            <a:prstGeom prst="rect">
              <a:avLst/>
            </a:prstGeom>
            <a:noFill/>
          </p:spPr>
          <p:txBody>
            <a:bodyPr wrap="square" rtlCol="0">
              <a:spAutoFit/>
            </a:bodyPr>
            <a:lstStyle/>
            <a:p>
              <a:r>
                <a:rPr lang="en-US" altLang="zh-CN" sz="2400" b="1" dirty="0"/>
                <a:t>Bulk </a:t>
              </a:r>
              <a:r>
                <a:rPr lang="en-US" altLang="zh-CN" sz="2400" b="1" dirty="0" smtClean="0"/>
                <a:t>Valence </a:t>
              </a:r>
              <a:r>
                <a:rPr lang="en-US" altLang="zh-CN" sz="2400" b="1" dirty="0"/>
                <a:t>Band</a:t>
              </a:r>
              <a:endParaRPr lang="zh-CN" altLang="en-US" sz="2400" b="1" dirty="0"/>
            </a:p>
          </p:txBody>
        </p:sp>
        <p:cxnSp>
          <p:nvCxnSpPr>
            <p:cNvPr id="16" name="直接箭头连接符 15">
              <a:extLst>
                <a:ext uri="{FF2B5EF4-FFF2-40B4-BE49-F238E27FC236}">
                  <a16:creationId xmlns:a16="http://schemas.microsoft.com/office/drawing/2014/main" id="{6FEE890A-8271-4EE9-B1A4-11CC3A8C7942}"/>
                </a:ext>
              </a:extLst>
            </p:cNvPr>
            <p:cNvCxnSpPr>
              <a:cxnSpLocks/>
            </p:cNvCxnSpPr>
            <p:nvPr/>
          </p:nvCxnSpPr>
          <p:spPr>
            <a:xfrm>
              <a:off x="5009990" y="2454655"/>
              <a:ext cx="146577" cy="33992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8" name="直接箭头连接符 17">
              <a:extLst>
                <a:ext uri="{FF2B5EF4-FFF2-40B4-BE49-F238E27FC236}">
                  <a16:creationId xmlns:a16="http://schemas.microsoft.com/office/drawing/2014/main" id="{9C2B2C47-662F-435E-9998-43E9BB3D928C}"/>
                </a:ext>
              </a:extLst>
            </p:cNvPr>
            <p:cNvCxnSpPr>
              <a:cxnSpLocks/>
            </p:cNvCxnSpPr>
            <p:nvPr/>
          </p:nvCxnSpPr>
          <p:spPr>
            <a:xfrm flipV="1">
              <a:off x="5083278" y="4887045"/>
              <a:ext cx="226389" cy="109779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1" name="文本框 20">
              <a:extLst>
                <a:ext uri="{FF2B5EF4-FFF2-40B4-BE49-F238E27FC236}">
                  <a16:creationId xmlns:a16="http://schemas.microsoft.com/office/drawing/2014/main" id="{A2F5F93A-78D1-439E-8F01-6746E237AF7C}"/>
                </a:ext>
              </a:extLst>
            </p:cNvPr>
            <p:cNvSpPr txBox="1"/>
            <p:nvPr/>
          </p:nvSpPr>
          <p:spPr>
            <a:xfrm>
              <a:off x="435916" y="2917900"/>
              <a:ext cx="2430228" cy="461665"/>
            </a:xfrm>
            <a:prstGeom prst="rect">
              <a:avLst/>
            </a:prstGeom>
            <a:noFill/>
          </p:spPr>
          <p:txBody>
            <a:bodyPr wrap="square" rtlCol="0">
              <a:spAutoFit/>
            </a:bodyPr>
            <a:lstStyle/>
            <a:p>
              <a:r>
                <a:rPr lang="en-US" altLang="zh-CN" sz="2400" b="1" dirty="0"/>
                <a:t>Surface state</a:t>
              </a:r>
              <a:endParaRPr lang="zh-CN" altLang="en-US" sz="2400" b="1" dirty="0"/>
            </a:p>
          </p:txBody>
        </p:sp>
        <p:cxnSp>
          <p:nvCxnSpPr>
            <p:cNvPr id="22" name="直接箭头连接符 21">
              <a:extLst>
                <a:ext uri="{FF2B5EF4-FFF2-40B4-BE49-F238E27FC236}">
                  <a16:creationId xmlns:a16="http://schemas.microsoft.com/office/drawing/2014/main" id="{C33C80DF-CA30-4E9B-AAEC-29DEC7E083C7}"/>
                </a:ext>
              </a:extLst>
            </p:cNvPr>
            <p:cNvCxnSpPr>
              <a:cxnSpLocks/>
            </p:cNvCxnSpPr>
            <p:nvPr/>
          </p:nvCxnSpPr>
          <p:spPr>
            <a:xfrm>
              <a:off x="2097741" y="3308676"/>
              <a:ext cx="2763041" cy="33992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grpSp>
      <p:grpSp>
        <p:nvGrpSpPr>
          <p:cNvPr id="27" name="组合 26">
            <a:extLst>
              <a:ext uri="{FF2B5EF4-FFF2-40B4-BE49-F238E27FC236}">
                <a16:creationId xmlns:a16="http://schemas.microsoft.com/office/drawing/2014/main" id="{98AB9DF1-B46B-47A4-B441-519176A9B5A0}"/>
              </a:ext>
            </a:extLst>
          </p:cNvPr>
          <p:cNvGrpSpPr/>
          <p:nvPr/>
        </p:nvGrpSpPr>
        <p:grpSpPr>
          <a:xfrm>
            <a:off x="7969441" y="1858190"/>
            <a:ext cx="3885032" cy="4511125"/>
            <a:chOff x="1166653" y="1779770"/>
            <a:chExt cx="3885032" cy="4511125"/>
          </a:xfrm>
        </p:grpSpPr>
        <p:pic>
          <p:nvPicPr>
            <p:cNvPr id="24" name="图片 23">
              <a:extLst>
                <a:ext uri="{FF2B5EF4-FFF2-40B4-BE49-F238E27FC236}">
                  <a16:creationId xmlns:a16="http://schemas.microsoft.com/office/drawing/2014/main" id="{9FE29ADD-A702-4EEA-BC22-203ACAA7DA96}"/>
                </a:ext>
              </a:extLst>
            </p:cNvPr>
            <p:cNvPicPr>
              <a:picLocks noChangeAspect="1"/>
            </p:cNvPicPr>
            <p:nvPr/>
          </p:nvPicPr>
          <p:blipFill>
            <a:blip r:embed="rId4"/>
            <a:stretch>
              <a:fillRect/>
            </a:stretch>
          </p:blipFill>
          <p:spPr>
            <a:xfrm>
              <a:off x="1738800" y="1779770"/>
              <a:ext cx="2586944" cy="3825953"/>
            </a:xfrm>
            <a:prstGeom prst="rect">
              <a:avLst/>
            </a:prstGeom>
          </p:spPr>
        </p:pic>
        <p:sp>
          <p:nvSpPr>
            <p:cNvPr id="26" name="文本框 25">
              <a:extLst>
                <a:ext uri="{FF2B5EF4-FFF2-40B4-BE49-F238E27FC236}">
                  <a16:creationId xmlns:a16="http://schemas.microsoft.com/office/drawing/2014/main" id="{16CB85ED-8C03-4543-A6F0-3F073F3CA5DD}"/>
                </a:ext>
              </a:extLst>
            </p:cNvPr>
            <p:cNvSpPr txBox="1"/>
            <p:nvPr/>
          </p:nvSpPr>
          <p:spPr>
            <a:xfrm>
              <a:off x="1166653" y="5829230"/>
              <a:ext cx="3885032" cy="461665"/>
            </a:xfrm>
            <a:prstGeom prst="rect">
              <a:avLst/>
            </a:prstGeom>
            <a:noFill/>
          </p:spPr>
          <p:txBody>
            <a:bodyPr wrap="square" rtlCol="0">
              <a:spAutoFit/>
            </a:bodyPr>
            <a:lstStyle/>
            <a:p>
              <a:r>
                <a:rPr lang="en-US" altLang="zh-CN" sz="2400" b="1" dirty="0"/>
                <a:t>Crystal structure of  Bi2Te3</a:t>
              </a:r>
              <a:endParaRPr lang="zh-CN" altLang="en-US" sz="2400" b="1" dirty="0"/>
            </a:p>
          </p:txBody>
        </p:sp>
      </p:grpSp>
    </p:spTree>
    <p:extLst>
      <p:ext uri="{BB962C8B-B14F-4D97-AF65-F5344CB8AC3E}">
        <p14:creationId xmlns:p14="http://schemas.microsoft.com/office/powerpoint/2010/main" val="18226711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1622E50-8374-4CFE-89CD-3BB545EA3865}"/>
              </a:ext>
            </a:extLst>
          </p:cNvPr>
          <p:cNvSpPr>
            <a:spLocks noGrp="1"/>
          </p:cNvSpPr>
          <p:nvPr>
            <p:ph type="title"/>
          </p:nvPr>
        </p:nvSpPr>
        <p:spPr>
          <a:xfrm>
            <a:off x="182880" y="-530361"/>
            <a:ext cx="10058400" cy="1450757"/>
          </a:xfrm>
        </p:spPr>
        <p:txBody>
          <a:bodyPr/>
          <a:lstStyle/>
          <a:p>
            <a:r>
              <a:rPr lang="en-US" altLang="zh-CN" dirty="0"/>
              <a:t>2. </a:t>
            </a:r>
            <a:r>
              <a:rPr lang="zh-CN" altLang="en-US" dirty="0"/>
              <a:t>表面态的实验验证</a:t>
            </a:r>
          </a:p>
        </p:txBody>
      </p:sp>
      <p:sp>
        <p:nvSpPr>
          <p:cNvPr id="4" name="内容占位符 2">
            <a:extLst>
              <a:ext uri="{FF2B5EF4-FFF2-40B4-BE49-F238E27FC236}">
                <a16:creationId xmlns:a16="http://schemas.microsoft.com/office/drawing/2014/main" id="{4558544C-4E42-4E2F-AD64-D92C90E40650}"/>
              </a:ext>
            </a:extLst>
          </p:cNvPr>
          <p:cNvSpPr txBox="1">
            <a:spLocks/>
          </p:cNvSpPr>
          <p:nvPr/>
        </p:nvSpPr>
        <p:spPr>
          <a:xfrm>
            <a:off x="182880" y="1028770"/>
            <a:ext cx="10535088" cy="145075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altLang="zh-CN" sz="2400" b="1" dirty="0"/>
              <a:t>2. </a:t>
            </a:r>
            <a:r>
              <a:rPr lang="zh-CN" altLang="en-US" sz="2400" b="1" dirty="0"/>
              <a:t>三维拓扑绝缘体</a:t>
            </a:r>
            <a:endParaRPr lang="en-US" altLang="zh-CN" sz="2400" b="1" dirty="0"/>
          </a:p>
          <a:p>
            <a:endParaRPr lang="zh-CN" altLang="en-US" b="1" dirty="0"/>
          </a:p>
        </p:txBody>
      </p:sp>
      <p:grpSp>
        <p:nvGrpSpPr>
          <p:cNvPr id="7" name="组合 6">
            <a:extLst>
              <a:ext uri="{FF2B5EF4-FFF2-40B4-BE49-F238E27FC236}">
                <a16:creationId xmlns:a16="http://schemas.microsoft.com/office/drawing/2014/main" id="{4DF56916-3F3E-40CD-B3A5-0C2896202CCA}"/>
              </a:ext>
            </a:extLst>
          </p:cNvPr>
          <p:cNvGrpSpPr/>
          <p:nvPr/>
        </p:nvGrpSpPr>
        <p:grpSpPr>
          <a:xfrm>
            <a:off x="955230" y="1469036"/>
            <a:ext cx="3146995" cy="4448959"/>
            <a:chOff x="907843" y="1730970"/>
            <a:chExt cx="3146995" cy="4448959"/>
          </a:xfrm>
        </p:grpSpPr>
        <p:pic>
          <p:nvPicPr>
            <p:cNvPr id="3" name="图片 2">
              <a:extLst>
                <a:ext uri="{FF2B5EF4-FFF2-40B4-BE49-F238E27FC236}">
                  <a16:creationId xmlns:a16="http://schemas.microsoft.com/office/drawing/2014/main" id="{F164D95D-991B-4F68-9380-9549FFC8F44A}"/>
                </a:ext>
              </a:extLst>
            </p:cNvPr>
            <p:cNvPicPr>
              <a:picLocks noChangeAspect="1"/>
            </p:cNvPicPr>
            <p:nvPr/>
          </p:nvPicPr>
          <p:blipFill>
            <a:blip r:embed="rId3"/>
            <a:stretch>
              <a:fillRect/>
            </a:stretch>
          </p:blipFill>
          <p:spPr>
            <a:xfrm>
              <a:off x="907843" y="1730970"/>
              <a:ext cx="3146995" cy="4448959"/>
            </a:xfrm>
            <a:prstGeom prst="rect">
              <a:avLst/>
            </a:prstGeom>
          </p:spPr>
        </p:pic>
        <p:sp>
          <p:nvSpPr>
            <p:cNvPr id="5" name="矩形 4">
              <a:extLst>
                <a:ext uri="{FF2B5EF4-FFF2-40B4-BE49-F238E27FC236}">
                  <a16:creationId xmlns:a16="http://schemas.microsoft.com/office/drawing/2014/main" id="{6FB611EB-F73E-42C5-8A36-25510D6BA2B1}"/>
                </a:ext>
              </a:extLst>
            </p:cNvPr>
            <p:cNvSpPr/>
            <p:nvPr/>
          </p:nvSpPr>
          <p:spPr>
            <a:xfrm>
              <a:off x="907844" y="1776336"/>
              <a:ext cx="269823" cy="299803"/>
            </a:xfrm>
            <a:prstGeom prst="rect">
              <a:avLst/>
            </a:prstGeom>
            <a:solidFill>
              <a:srgbClr val="E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a:extLst>
              <a:ext uri="{FF2B5EF4-FFF2-40B4-BE49-F238E27FC236}">
                <a16:creationId xmlns:a16="http://schemas.microsoft.com/office/drawing/2014/main" id="{54943C0C-E522-4715-AF90-920EE1217367}"/>
              </a:ext>
            </a:extLst>
          </p:cNvPr>
          <p:cNvPicPr>
            <a:picLocks noChangeAspect="1"/>
          </p:cNvPicPr>
          <p:nvPr/>
        </p:nvPicPr>
        <p:blipFill>
          <a:blip r:embed="rId4"/>
          <a:stretch>
            <a:fillRect/>
          </a:stretch>
        </p:blipFill>
        <p:spPr>
          <a:xfrm>
            <a:off x="4034768" y="4858570"/>
            <a:ext cx="901670" cy="1060788"/>
          </a:xfrm>
          <a:prstGeom prst="rect">
            <a:avLst/>
          </a:prstGeom>
        </p:spPr>
      </p:pic>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79A8561A-BE37-45A1-A2E5-8AED96D9FDA1}"/>
                  </a:ext>
                </a:extLst>
              </p:cNvPr>
              <p:cNvSpPr txBox="1"/>
              <p:nvPr/>
            </p:nvSpPr>
            <p:spPr>
              <a:xfrm>
                <a:off x="1090142" y="5963361"/>
                <a:ext cx="3885032" cy="461665"/>
              </a:xfrm>
              <a:prstGeom prst="rect">
                <a:avLst/>
              </a:prstGeom>
              <a:noFill/>
            </p:spPr>
            <p:txBody>
              <a:bodyPr wrap="square" rtlCol="0">
                <a:spAutoFit/>
              </a:bodyPr>
              <a:lstStyle/>
              <a:p>
                <a:r>
                  <a:rPr lang="en-US" altLang="zh-CN" sz="2400" b="1" dirty="0"/>
                  <a:t>Dirac cone at </a:t>
                </a:r>
                <a14:m>
                  <m:oMath xmlns:m="http://schemas.openxmlformats.org/officeDocument/2006/math">
                    <m:r>
                      <a:rPr lang="en-US" altLang="zh-CN" sz="2400" b="1" i="0" smtClean="0">
                        <a:latin typeface="Cambria Math" panose="02040503050406030204" pitchFamily="18" charset="0"/>
                      </a:rPr>
                      <m:t>𝚪</m:t>
                    </m:r>
                  </m:oMath>
                </a14:m>
                <a:r>
                  <a:rPr lang="zh-CN" altLang="en-US" sz="2400" b="1" dirty="0"/>
                  <a:t> </a:t>
                </a:r>
                <a:r>
                  <a:rPr lang="en-US" altLang="zh-CN" sz="2400" b="1" dirty="0"/>
                  <a:t>point</a:t>
                </a:r>
                <a:endParaRPr lang="zh-CN" altLang="en-US" sz="2400" b="1" dirty="0"/>
              </a:p>
            </p:txBody>
          </p:sp>
        </mc:Choice>
        <mc:Fallback xmlns="">
          <p:sp>
            <p:nvSpPr>
              <p:cNvPr id="8" name="文本框 7">
                <a:extLst>
                  <a:ext uri="{FF2B5EF4-FFF2-40B4-BE49-F238E27FC236}">
                    <a16:creationId xmlns:a16="http://schemas.microsoft.com/office/drawing/2014/main" id="{79A8561A-BE37-45A1-A2E5-8AED96D9FDA1}"/>
                  </a:ext>
                </a:extLst>
              </p:cNvPr>
              <p:cNvSpPr txBox="1">
                <a:spLocks noRot="1" noChangeAspect="1" noMove="1" noResize="1" noEditPoints="1" noAdjustHandles="1" noChangeArrowheads="1" noChangeShapeType="1" noTextEdit="1"/>
              </p:cNvSpPr>
              <p:nvPr/>
            </p:nvSpPr>
            <p:spPr>
              <a:xfrm>
                <a:off x="1090142" y="5963361"/>
                <a:ext cx="3885032" cy="461665"/>
              </a:xfrm>
              <a:prstGeom prst="rect">
                <a:avLst/>
              </a:prstGeom>
              <a:blipFill>
                <a:blip r:embed="rId5"/>
                <a:stretch>
                  <a:fillRect l="-2512" t="-10526" b="-28947"/>
                </a:stretch>
              </a:blipFill>
            </p:spPr>
            <p:txBody>
              <a:bodyPr/>
              <a:lstStyle/>
              <a:p>
                <a:r>
                  <a:rPr lang="zh-CN" altLang="en-US">
                    <a:noFill/>
                  </a:rPr>
                  <a:t> </a:t>
                </a:r>
              </a:p>
            </p:txBody>
          </p:sp>
        </mc:Fallback>
      </mc:AlternateContent>
      <p:sp>
        <p:nvSpPr>
          <p:cNvPr id="9" name="矩形 8">
            <a:extLst>
              <a:ext uri="{FF2B5EF4-FFF2-40B4-BE49-F238E27FC236}">
                <a16:creationId xmlns:a16="http://schemas.microsoft.com/office/drawing/2014/main" id="{261745DF-EB9C-4A47-8B2E-A269CE83D5FA}"/>
              </a:ext>
            </a:extLst>
          </p:cNvPr>
          <p:cNvSpPr/>
          <p:nvPr/>
        </p:nvSpPr>
        <p:spPr>
          <a:xfrm>
            <a:off x="6015933" y="2479527"/>
            <a:ext cx="5119141" cy="1631216"/>
          </a:xfrm>
          <a:prstGeom prst="rect">
            <a:avLst/>
          </a:prstGeom>
        </p:spPr>
        <p:txBody>
          <a:bodyPr wrap="square">
            <a:spAutoFit/>
          </a:bodyPr>
          <a:lstStyle/>
          <a:p>
            <a:r>
              <a:rPr lang="en-US" altLang="zh-CN" sz="2000" b="1" dirty="0">
                <a:latin typeface="Times New Roman" panose="02020603050405020304" pitchFamily="18" charset="0"/>
                <a:cs typeface="Times New Roman" panose="02020603050405020304" pitchFamily="18" charset="0"/>
              </a:rPr>
              <a:t>E0: binding energy of Dirac point (0.34 eV)</a:t>
            </a:r>
          </a:p>
          <a:p>
            <a:r>
              <a:rPr lang="en-US" altLang="zh-CN" sz="2000" b="1" dirty="0">
                <a:latin typeface="Times New Roman" panose="02020603050405020304" pitchFamily="18" charset="0"/>
                <a:cs typeface="Times New Roman" panose="02020603050405020304" pitchFamily="18" charset="0"/>
              </a:rPr>
              <a:t>E1: BCB bottom binding energy (0.045 eV)</a:t>
            </a:r>
          </a:p>
          <a:p>
            <a:r>
              <a:rPr lang="en-US" altLang="zh-CN" sz="2000" b="1" dirty="0">
                <a:latin typeface="Times New Roman" panose="02020603050405020304" pitchFamily="18" charset="0"/>
                <a:cs typeface="Times New Roman" panose="02020603050405020304" pitchFamily="18" charset="0"/>
              </a:rPr>
              <a:t>E2: bulk energy gap (0.165 eV)</a:t>
            </a:r>
          </a:p>
          <a:p>
            <a:r>
              <a:rPr lang="en-US" altLang="zh-CN" sz="2000" b="1" dirty="0">
                <a:latin typeface="Times New Roman" panose="02020603050405020304" pitchFamily="18" charset="0"/>
                <a:cs typeface="Times New Roman" panose="02020603050405020304" pitchFamily="18" charset="0"/>
              </a:rPr>
              <a:t>E3: energy separation between BVB top and 	Dirac point (0.13 eV)</a:t>
            </a:r>
            <a:endParaRPr lang="zh-CN" alt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43157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1622E50-8374-4CFE-89CD-3BB545EA3865}"/>
              </a:ext>
            </a:extLst>
          </p:cNvPr>
          <p:cNvSpPr>
            <a:spLocks noGrp="1"/>
          </p:cNvSpPr>
          <p:nvPr>
            <p:ph type="title"/>
          </p:nvPr>
        </p:nvSpPr>
        <p:spPr>
          <a:xfrm>
            <a:off x="182880" y="-530361"/>
            <a:ext cx="10058400" cy="1450757"/>
          </a:xfrm>
        </p:spPr>
        <p:txBody>
          <a:bodyPr/>
          <a:lstStyle/>
          <a:p>
            <a:r>
              <a:rPr lang="en-US" altLang="zh-CN" dirty="0"/>
              <a:t>2. </a:t>
            </a:r>
            <a:r>
              <a:rPr lang="zh-CN" altLang="en-US" dirty="0"/>
              <a:t>表面态的实验验证</a:t>
            </a:r>
          </a:p>
        </p:txBody>
      </p:sp>
      <p:sp>
        <p:nvSpPr>
          <p:cNvPr id="4" name="内容占位符 2">
            <a:extLst>
              <a:ext uri="{FF2B5EF4-FFF2-40B4-BE49-F238E27FC236}">
                <a16:creationId xmlns:a16="http://schemas.microsoft.com/office/drawing/2014/main" id="{4558544C-4E42-4E2F-AD64-D92C90E40650}"/>
              </a:ext>
            </a:extLst>
          </p:cNvPr>
          <p:cNvSpPr txBox="1">
            <a:spLocks/>
          </p:cNvSpPr>
          <p:nvPr/>
        </p:nvSpPr>
        <p:spPr>
          <a:xfrm>
            <a:off x="182880" y="1028770"/>
            <a:ext cx="10535088" cy="145075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altLang="zh-CN" sz="2400" b="1" dirty="0"/>
              <a:t>2. </a:t>
            </a:r>
            <a:r>
              <a:rPr lang="zh-CN" altLang="en-US" sz="2400" b="1" dirty="0"/>
              <a:t>三维拓扑绝缘体</a:t>
            </a:r>
            <a:endParaRPr lang="en-US" altLang="zh-CN" sz="2400" b="1" dirty="0"/>
          </a:p>
          <a:p>
            <a:endParaRPr lang="zh-CN" altLang="en-US" b="1" dirty="0"/>
          </a:p>
        </p:txBody>
      </p:sp>
      <p:pic>
        <p:nvPicPr>
          <p:cNvPr id="9" name="图片 8">
            <a:extLst>
              <a:ext uri="{FF2B5EF4-FFF2-40B4-BE49-F238E27FC236}">
                <a16:creationId xmlns:a16="http://schemas.microsoft.com/office/drawing/2014/main" id="{FDE1DBE8-51A8-406E-875F-081F8A3EF8C1}"/>
              </a:ext>
            </a:extLst>
          </p:cNvPr>
          <p:cNvPicPr>
            <a:picLocks noChangeAspect="1"/>
          </p:cNvPicPr>
          <p:nvPr/>
        </p:nvPicPr>
        <p:blipFill rotWithShape="1">
          <a:blip r:embed="rId3"/>
          <a:srcRect b="36881"/>
          <a:stretch/>
        </p:blipFill>
        <p:spPr>
          <a:xfrm>
            <a:off x="265326" y="1482527"/>
            <a:ext cx="9308186" cy="4483558"/>
          </a:xfrm>
          <a:prstGeom prst="rect">
            <a:avLst/>
          </a:prstGeom>
        </p:spPr>
      </p:pic>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356367D2-D6FD-468F-9249-4D5A4392C38F}"/>
                  </a:ext>
                </a:extLst>
              </p:cNvPr>
              <p:cNvSpPr txBox="1"/>
              <p:nvPr/>
            </p:nvSpPr>
            <p:spPr>
              <a:xfrm>
                <a:off x="9491066" y="1754148"/>
                <a:ext cx="2522488" cy="46166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altLang="zh-CN" sz="2400" b="1" i="1" smtClean="0">
                              <a:latin typeface="Cambria Math" panose="02040503050406030204" pitchFamily="18" charset="0"/>
                            </a:rPr>
                          </m:ctrlPr>
                        </m:sSubPr>
                        <m:e>
                          <m:sSub>
                            <m:sSubPr>
                              <m:ctrlPr>
                                <a:rPr lang="en-US" altLang="zh-CN" sz="2400" b="1" i="1">
                                  <a:latin typeface="Cambria Math" panose="02040503050406030204" pitchFamily="18" charset="0"/>
                                </a:rPr>
                              </m:ctrlPr>
                            </m:sSubPr>
                            <m:e>
                              <m:r>
                                <a:rPr lang="en-US" altLang="zh-CN" sz="2400" b="1" i="1">
                                  <a:latin typeface="Cambria Math" panose="02040503050406030204" pitchFamily="18" charset="0"/>
                                </a:rPr>
                                <m:t>(</m:t>
                              </m:r>
                              <m:r>
                                <a:rPr lang="en-US" altLang="zh-CN" sz="2400" b="1" i="1">
                                  <a:latin typeface="Cambria Math" panose="02040503050406030204" pitchFamily="18" charset="0"/>
                                </a:rPr>
                                <m:t>𝑩𝒊</m:t>
                              </m:r>
                            </m:e>
                            <m:sub>
                              <m:r>
                                <a:rPr lang="en-US" altLang="zh-CN" sz="2400" b="1" i="1">
                                  <a:latin typeface="Cambria Math" panose="02040503050406030204" pitchFamily="18" charset="0"/>
                                </a:rPr>
                                <m:t>𝟏</m:t>
                              </m:r>
                              <m:r>
                                <a:rPr lang="en-US" altLang="zh-CN" sz="2400" b="1" i="1">
                                  <a:latin typeface="Cambria Math" panose="02040503050406030204" pitchFamily="18" charset="0"/>
                                </a:rPr>
                                <m:t>−</m:t>
                              </m:r>
                              <m:r>
                                <a:rPr lang="en-US" altLang="zh-CN" sz="2400" b="1" i="1">
                                  <a:latin typeface="Cambria Math" panose="02040503050406030204" pitchFamily="18" charset="0"/>
                                </a:rPr>
                                <m:t>𝜹</m:t>
                              </m:r>
                            </m:sub>
                          </m:sSub>
                          <m:sSub>
                            <m:sSubPr>
                              <m:ctrlPr>
                                <a:rPr lang="en-US" altLang="zh-CN" sz="2400" b="1" i="1">
                                  <a:latin typeface="Cambria Math" panose="02040503050406030204" pitchFamily="18" charset="0"/>
                                </a:rPr>
                              </m:ctrlPr>
                            </m:sSubPr>
                            <m:e>
                              <m:r>
                                <a:rPr lang="en-US" altLang="zh-CN" sz="2400" b="1" i="1">
                                  <a:latin typeface="Cambria Math" panose="02040503050406030204" pitchFamily="18" charset="0"/>
                                </a:rPr>
                                <m:t>𝑺𝒏</m:t>
                              </m:r>
                            </m:e>
                            <m:sub>
                              <m:r>
                                <a:rPr lang="en-US" altLang="zh-CN" sz="2400" b="1" i="1">
                                  <a:latin typeface="Cambria Math" panose="02040503050406030204" pitchFamily="18" charset="0"/>
                                </a:rPr>
                                <m:t>𝜹</m:t>
                              </m:r>
                            </m:sub>
                          </m:sSub>
                          <m:r>
                            <a:rPr lang="en-US" altLang="zh-CN" sz="2400" b="1" i="1">
                              <a:latin typeface="Cambria Math" panose="02040503050406030204" pitchFamily="18" charset="0"/>
                            </a:rPr>
                            <m:t>)</m:t>
                          </m:r>
                        </m:e>
                        <m:sub>
                          <m:r>
                            <a:rPr lang="en-US" altLang="zh-CN" sz="2400" b="1" i="1" smtClean="0">
                              <a:latin typeface="Cambria Math" panose="02040503050406030204" pitchFamily="18" charset="0"/>
                            </a:rPr>
                            <m:t>𝟐</m:t>
                          </m:r>
                        </m:sub>
                      </m:sSub>
                      <m:sSub>
                        <m:sSubPr>
                          <m:ctrlPr>
                            <a:rPr lang="en-US" altLang="zh-CN" sz="2400" b="1" i="1" smtClean="0">
                              <a:latin typeface="Cambria Math" panose="02040503050406030204" pitchFamily="18" charset="0"/>
                            </a:rPr>
                          </m:ctrlPr>
                        </m:sSubPr>
                        <m:e>
                          <m:r>
                            <a:rPr lang="en-US" altLang="zh-CN" sz="2400" b="1" i="1" smtClean="0">
                              <a:latin typeface="Cambria Math" panose="02040503050406030204" pitchFamily="18" charset="0"/>
                            </a:rPr>
                            <m:t>𝑻𝒆</m:t>
                          </m:r>
                        </m:e>
                        <m:sub>
                          <m:r>
                            <a:rPr lang="en-US" altLang="zh-CN" sz="2400" b="1" i="1" smtClean="0">
                              <a:latin typeface="Cambria Math" panose="02040503050406030204" pitchFamily="18" charset="0"/>
                            </a:rPr>
                            <m:t>𝟑</m:t>
                          </m:r>
                        </m:sub>
                      </m:sSub>
                    </m:oMath>
                  </m:oMathPara>
                </a14:m>
                <a:endParaRPr lang="en-US" altLang="zh-CN" sz="2400" b="1" dirty="0"/>
              </a:p>
            </p:txBody>
          </p:sp>
        </mc:Choice>
        <mc:Fallback xmlns="">
          <p:sp>
            <p:nvSpPr>
              <p:cNvPr id="10" name="文本框 9">
                <a:extLst>
                  <a:ext uri="{FF2B5EF4-FFF2-40B4-BE49-F238E27FC236}">
                    <a16:creationId xmlns:a16="http://schemas.microsoft.com/office/drawing/2014/main" id="{356367D2-D6FD-468F-9249-4D5A4392C38F}"/>
                  </a:ext>
                </a:extLst>
              </p:cNvPr>
              <p:cNvSpPr txBox="1">
                <a:spLocks noRot="1" noChangeAspect="1" noMove="1" noResize="1" noEditPoints="1" noAdjustHandles="1" noChangeArrowheads="1" noChangeShapeType="1" noTextEdit="1"/>
              </p:cNvSpPr>
              <p:nvPr/>
            </p:nvSpPr>
            <p:spPr>
              <a:xfrm>
                <a:off x="9491066" y="1754148"/>
                <a:ext cx="2522488" cy="461665"/>
              </a:xfrm>
              <a:prstGeom prst="rect">
                <a:avLst/>
              </a:prstGeom>
              <a:blipFill>
                <a:blip r:embed="rId4"/>
                <a:stretch>
                  <a:fillRect l="-2174" b="-18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矩形 10">
                <a:extLst>
                  <a:ext uri="{FF2B5EF4-FFF2-40B4-BE49-F238E27FC236}">
                    <a16:creationId xmlns:a16="http://schemas.microsoft.com/office/drawing/2014/main" id="{6393C688-3D38-4AF6-946B-9EC306594807}"/>
                  </a:ext>
                </a:extLst>
              </p:cNvPr>
              <p:cNvSpPr/>
              <p:nvPr/>
            </p:nvSpPr>
            <p:spPr>
              <a:xfrm>
                <a:off x="1162986" y="5966085"/>
                <a:ext cx="9866027" cy="369332"/>
              </a:xfrm>
              <a:prstGeom prst="rect">
                <a:avLst/>
              </a:prstGeom>
            </p:spPr>
            <p:txBody>
              <a:bodyPr wrap="square">
                <a:spAutoFit/>
              </a:bodyPr>
              <a:lstStyle/>
              <a:p>
                <a:r>
                  <a:rPr lang="en-US" altLang="zh-CN" b="1" dirty="0"/>
                  <a:t>First row: Fermi surface pocket              Second row: Band dispersion along K-</a:t>
                </a:r>
                <a14:m>
                  <m:oMath xmlns:m="http://schemas.openxmlformats.org/officeDocument/2006/math">
                    <m:r>
                      <a:rPr lang="en-US" altLang="zh-CN" b="1">
                        <a:latin typeface="Cambria Math" panose="02040503050406030204" pitchFamily="18" charset="0"/>
                      </a:rPr>
                      <m:t>𝚪</m:t>
                    </m:r>
                  </m:oMath>
                </a14:m>
                <a:r>
                  <a:rPr lang="en-US" altLang="zh-CN" b="1" dirty="0"/>
                  <a:t>-K</a:t>
                </a:r>
                <a:endParaRPr lang="zh-CN" altLang="en-US" b="1" dirty="0"/>
              </a:p>
            </p:txBody>
          </p:sp>
        </mc:Choice>
        <mc:Fallback xmlns="">
          <p:sp>
            <p:nvSpPr>
              <p:cNvPr id="11" name="矩形 10">
                <a:extLst>
                  <a:ext uri="{FF2B5EF4-FFF2-40B4-BE49-F238E27FC236}">
                    <a16:creationId xmlns:a16="http://schemas.microsoft.com/office/drawing/2014/main" id="{6393C688-3D38-4AF6-946B-9EC306594807}"/>
                  </a:ext>
                </a:extLst>
              </p:cNvPr>
              <p:cNvSpPr>
                <a:spLocks noRot="1" noChangeAspect="1" noMove="1" noResize="1" noEditPoints="1" noAdjustHandles="1" noChangeArrowheads="1" noChangeShapeType="1" noTextEdit="1"/>
              </p:cNvSpPr>
              <p:nvPr/>
            </p:nvSpPr>
            <p:spPr>
              <a:xfrm>
                <a:off x="1162986" y="5966085"/>
                <a:ext cx="9866027" cy="369332"/>
              </a:xfrm>
              <a:prstGeom prst="rect">
                <a:avLst/>
              </a:prstGeom>
              <a:blipFill>
                <a:blip r:embed="rId5"/>
                <a:stretch>
                  <a:fillRect l="-556" t="-10000" b="-2666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1360495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A02E62-38F9-4E34-BF79-F14EFF25CBD2}"/>
              </a:ext>
            </a:extLst>
          </p:cNvPr>
          <p:cNvSpPr>
            <a:spLocks noGrp="1"/>
          </p:cNvSpPr>
          <p:nvPr>
            <p:ph type="title"/>
          </p:nvPr>
        </p:nvSpPr>
        <p:spPr/>
        <p:txBody>
          <a:bodyPr/>
          <a:lstStyle/>
          <a:p>
            <a:r>
              <a:rPr lang="en-US" altLang="zh-CN" dirty="0"/>
              <a:t>1. </a:t>
            </a:r>
            <a:r>
              <a:rPr lang="zh-CN" altLang="en-US" dirty="0"/>
              <a:t>背景介绍</a:t>
            </a:r>
          </a:p>
        </p:txBody>
      </p:sp>
      <p:sp>
        <p:nvSpPr>
          <p:cNvPr id="3" name="内容占位符 2">
            <a:extLst>
              <a:ext uri="{FF2B5EF4-FFF2-40B4-BE49-F238E27FC236}">
                <a16:creationId xmlns:a16="http://schemas.microsoft.com/office/drawing/2014/main" id="{631FE1C9-B951-4FDC-AC3C-0E369714D452}"/>
              </a:ext>
            </a:extLst>
          </p:cNvPr>
          <p:cNvSpPr>
            <a:spLocks noGrp="1"/>
          </p:cNvSpPr>
          <p:nvPr>
            <p:ph idx="1"/>
          </p:nvPr>
        </p:nvSpPr>
        <p:spPr>
          <a:xfrm>
            <a:off x="1097279" y="1845733"/>
            <a:ext cx="5273539" cy="859991"/>
          </a:xfrm>
        </p:spPr>
        <p:txBody>
          <a:bodyPr>
            <a:normAutofit/>
          </a:bodyPr>
          <a:lstStyle/>
          <a:p>
            <a:r>
              <a:rPr lang="en-US" altLang="zh-CN" sz="2400" b="1" dirty="0"/>
              <a:t>1.  </a:t>
            </a:r>
            <a:r>
              <a:rPr lang="zh-CN" altLang="en-US" sz="2400" b="1" dirty="0"/>
              <a:t>霍尔效应与量子霍尔效应</a:t>
            </a:r>
            <a:endParaRPr lang="en-US" altLang="zh-CN" sz="2400" b="1" dirty="0"/>
          </a:p>
          <a:p>
            <a:endParaRPr lang="en-US" altLang="zh-CN" sz="2400" b="1" dirty="0"/>
          </a:p>
          <a:p>
            <a:endParaRPr lang="zh-CN" altLang="en-US" sz="2400" b="1" dirty="0"/>
          </a:p>
        </p:txBody>
      </p:sp>
      <p:pic>
        <p:nvPicPr>
          <p:cNvPr id="8" name="图片 7">
            <a:extLst>
              <a:ext uri="{FF2B5EF4-FFF2-40B4-BE49-F238E27FC236}">
                <a16:creationId xmlns:a16="http://schemas.microsoft.com/office/drawing/2014/main" id="{1974F882-E0B5-4678-969C-07F0A578F7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79" y="2089197"/>
            <a:ext cx="3463651" cy="1768217"/>
          </a:xfrm>
          <a:prstGeom prst="rect">
            <a:avLst/>
          </a:prstGeom>
        </p:spPr>
      </p:pic>
      <p:grpSp>
        <p:nvGrpSpPr>
          <p:cNvPr id="17" name="组合 16">
            <a:extLst>
              <a:ext uri="{FF2B5EF4-FFF2-40B4-BE49-F238E27FC236}">
                <a16:creationId xmlns:a16="http://schemas.microsoft.com/office/drawing/2014/main" id="{A994782A-3B0C-4231-BFBE-58AE244A5CEF}"/>
              </a:ext>
            </a:extLst>
          </p:cNvPr>
          <p:cNvGrpSpPr/>
          <p:nvPr/>
        </p:nvGrpSpPr>
        <p:grpSpPr>
          <a:xfrm>
            <a:off x="1036320" y="4079077"/>
            <a:ext cx="4643201" cy="2016177"/>
            <a:chOff x="1352865" y="4407108"/>
            <a:chExt cx="3144183" cy="1580353"/>
          </a:xfrm>
        </p:grpSpPr>
        <p:cxnSp>
          <p:nvCxnSpPr>
            <p:cNvPr id="10" name="直接箭头连接符 9">
              <a:extLst>
                <a:ext uri="{FF2B5EF4-FFF2-40B4-BE49-F238E27FC236}">
                  <a16:creationId xmlns:a16="http://schemas.microsoft.com/office/drawing/2014/main" id="{ADB06513-D24B-4B7A-AE78-FA6AD036F132}"/>
                </a:ext>
              </a:extLst>
            </p:cNvPr>
            <p:cNvCxnSpPr>
              <a:cxnSpLocks/>
            </p:cNvCxnSpPr>
            <p:nvPr/>
          </p:nvCxnSpPr>
          <p:spPr>
            <a:xfrm>
              <a:off x="1648918" y="5516380"/>
              <a:ext cx="205365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直接箭头连接符 10">
              <a:extLst>
                <a:ext uri="{FF2B5EF4-FFF2-40B4-BE49-F238E27FC236}">
                  <a16:creationId xmlns:a16="http://schemas.microsoft.com/office/drawing/2014/main" id="{D1F7A542-8BB4-440F-8852-BDE324F1DA4B}"/>
                </a:ext>
              </a:extLst>
            </p:cNvPr>
            <p:cNvCxnSpPr>
              <a:cxnSpLocks/>
            </p:cNvCxnSpPr>
            <p:nvPr/>
          </p:nvCxnSpPr>
          <p:spPr>
            <a:xfrm flipV="1">
              <a:off x="1801318" y="4407108"/>
              <a:ext cx="0" cy="126167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直接连接符 13">
              <a:extLst>
                <a:ext uri="{FF2B5EF4-FFF2-40B4-BE49-F238E27FC236}">
                  <a16:creationId xmlns:a16="http://schemas.microsoft.com/office/drawing/2014/main" id="{8C728647-0B3D-4170-BC8D-4B84FBEB47A2}"/>
                </a:ext>
              </a:extLst>
            </p:cNvPr>
            <p:cNvCxnSpPr/>
            <p:nvPr/>
          </p:nvCxnSpPr>
          <p:spPr>
            <a:xfrm flipV="1">
              <a:off x="1801318" y="4594485"/>
              <a:ext cx="1361607" cy="921895"/>
            </a:xfrm>
            <a:prstGeom prst="line">
              <a:avLst/>
            </a:prstGeom>
          </p:spPr>
          <p:style>
            <a:lnRef idx="1">
              <a:schemeClr val="dk1"/>
            </a:lnRef>
            <a:fillRef idx="0">
              <a:schemeClr val="dk1"/>
            </a:fillRef>
            <a:effectRef idx="0">
              <a:schemeClr val="dk1"/>
            </a:effectRef>
            <a:fontRef idx="minor">
              <a:schemeClr val="tx1"/>
            </a:fontRef>
          </p:style>
        </p:cxnSp>
        <p:sp>
          <p:nvSpPr>
            <p:cNvPr id="15" name="文本框 14">
              <a:extLst>
                <a:ext uri="{FF2B5EF4-FFF2-40B4-BE49-F238E27FC236}">
                  <a16:creationId xmlns:a16="http://schemas.microsoft.com/office/drawing/2014/main" id="{F5388134-03DE-403E-9003-9B0FEE3E34D2}"/>
                </a:ext>
              </a:extLst>
            </p:cNvPr>
            <p:cNvSpPr txBox="1"/>
            <p:nvPr/>
          </p:nvSpPr>
          <p:spPr>
            <a:xfrm>
              <a:off x="3290341" y="5618129"/>
              <a:ext cx="1206707" cy="369332"/>
            </a:xfrm>
            <a:prstGeom prst="rect">
              <a:avLst/>
            </a:prstGeom>
            <a:noFill/>
          </p:spPr>
          <p:txBody>
            <a:bodyPr wrap="square" rtlCol="0">
              <a:spAutoFit/>
            </a:bodyPr>
            <a:lstStyle/>
            <a:p>
              <a:r>
                <a:rPr lang="en-US" altLang="zh-CN" dirty="0"/>
                <a:t>B</a:t>
              </a:r>
              <a:endParaRPr lang="zh-CN" altLang="en-US" dirty="0"/>
            </a:p>
          </p:txBody>
        </p:sp>
        <p:sp>
          <p:nvSpPr>
            <p:cNvPr id="16" name="文本框 15">
              <a:extLst>
                <a:ext uri="{FF2B5EF4-FFF2-40B4-BE49-F238E27FC236}">
                  <a16:creationId xmlns:a16="http://schemas.microsoft.com/office/drawing/2014/main" id="{D4599F17-9B1A-42CB-BA39-4F3B595AA323}"/>
                </a:ext>
              </a:extLst>
            </p:cNvPr>
            <p:cNvSpPr txBox="1"/>
            <p:nvPr/>
          </p:nvSpPr>
          <p:spPr>
            <a:xfrm>
              <a:off x="1352865" y="4437958"/>
              <a:ext cx="1206707" cy="369332"/>
            </a:xfrm>
            <a:prstGeom prst="rect">
              <a:avLst/>
            </a:prstGeom>
            <a:noFill/>
          </p:spPr>
          <p:txBody>
            <a:bodyPr wrap="square" rtlCol="0">
              <a:spAutoFit/>
            </a:bodyPr>
            <a:lstStyle/>
            <a:p>
              <a:r>
                <a:rPr lang="en-US" altLang="zh-CN" dirty="0"/>
                <a:t>R</a:t>
              </a:r>
              <a:endParaRPr lang="zh-CN" altLang="en-US" dirty="0"/>
            </a:p>
          </p:txBody>
        </p:sp>
      </p:grpSp>
      <p:sp>
        <p:nvSpPr>
          <p:cNvPr id="19" name="文本框 18">
            <a:extLst>
              <a:ext uri="{FF2B5EF4-FFF2-40B4-BE49-F238E27FC236}">
                <a16:creationId xmlns:a16="http://schemas.microsoft.com/office/drawing/2014/main" id="{DFE52DAB-131A-43DA-870D-0B842D7B7FA5}"/>
              </a:ext>
            </a:extLst>
          </p:cNvPr>
          <p:cNvSpPr txBox="1"/>
          <p:nvPr/>
        </p:nvSpPr>
        <p:spPr>
          <a:xfrm>
            <a:off x="1855995" y="5910588"/>
            <a:ext cx="3043004" cy="369332"/>
          </a:xfrm>
          <a:prstGeom prst="rect">
            <a:avLst/>
          </a:prstGeom>
          <a:noFill/>
        </p:spPr>
        <p:txBody>
          <a:bodyPr wrap="square" rtlCol="0">
            <a:spAutoFit/>
          </a:bodyPr>
          <a:lstStyle/>
          <a:p>
            <a:r>
              <a:rPr lang="zh-CN" altLang="en-US" dirty="0"/>
              <a:t>图</a:t>
            </a:r>
            <a:r>
              <a:rPr lang="en-US" altLang="zh-CN" dirty="0"/>
              <a:t>1. </a:t>
            </a:r>
            <a:r>
              <a:rPr lang="zh-CN" altLang="en-US" dirty="0"/>
              <a:t>经典霍尔效应</a:t>
            </a:r>
          </a:p>
        </p:txBody>
      </p:sp>
      <p:grpSp>
        <p:nvGrpSpPr>
          <p:cNvPr id="28" name="组合 27">
            <a:extLst>
              <a:ext uri="{FF2B5EF4-FFF2-40B4-BE49-F238E27FC236}">
                <a16:creationId xmlns:a16="http://schemas.microsoft.com/office/drawing/2014/main" id="{9B6E6BA1-1398-4DC1-89BC-E666B9AE7D18}"/>
              </a:ext>
            </a:extLst>
          </p:cNvPr>
          <p:cNvGrpSpPr/>
          <p:nvPr/>
        </p:nvGrpSpPr>
        <p:grpSpPr>
          <a:xfrm>
            <a:off x="6548681" y="3556951"/>
            <a:ext cx="3672275" cy="2743802"/>
            <a:chOff x="6328973" y="3146039"/>
            <a:chExt cx="3672275" cy="2743802"/>
          </a:xfrm>
        </p:grpSpPr>
        <p:pic>
          <p:nvPicPr>
            <p:cNvPr id="20" name="图片 19">
              <a:extLst>
                <a:ext uri="{FF2B5EF4-FFF2-40B4-BE49-F238E27FC236}">
                  <a16:creationId xmlns:a16="http://schemas.microsoft.com/office/drawing/2014/main" id="{E136F805-AC69-43BE-BA1D-2F2CF54C7B4E}"/>
                </a:ext>
              </a:extLst>
            </p:cNvPr>
            <p:cNvPicPr>
              <a:picLocks noChangeAspect="1"/>
            </p:cNvPicPr>
            <p:nvPr/>
          </p:nvPicPr>
          <p:blipFill>
            <a:blip r:embed="rId4"/>
            <a:stretch>
              <a:fillRect/>
            </a:stretch>
          </p:blipFill>
          <p:spPr>
            <a:xfrm>
              <a:off x="6328973" y="3146039"/>
              <a:ext cx="2905845" cy="2374470"/>
            </a:xfrm>
            <a:prstGeom prst="rect">
              <a:avLst/>
            </a:prstGeom>
          </p:spPr>
        </p:pic>
        <p:sp>
          <p:nvSpPr>
            <p:cNvPr id="21" name="文本框 20">
              <a:extLst>
                <a:ext uri="{FF2B5EF4-FFF2-40B4-BE49-F238E27FC236}">
                  <a16:creationId xmlns:a16="http://schemas.microsoft.com/office/drawing/2014/main" id="{284F3567-E367-46CB-8DF3-58A476139C44}"/>
                </a:ext>
              </a:extLst>
            </p:cNvPr>
            <p:cNvSpPr txBox="1"/>
            <p:nvPr/>
          </p:nvSpPr>
          <p:spPr>
            <a:xfrm>
              <a:off x="6958244" y="5520509"/>
              <a:ext cx="3043004" cy="369332"/>
            </a:xfrm>
            <a:prstGeom prst="rect">
              <a:avLst/>
            </a:prstGeom>
            <a:noFill/>
          </p:spPr>
          <p:txBody>
            <a:bodyPr wrap="square" rtlCol="0">
              <a:spAutoFit/>
            </a:bodyPr>
            <a:lstStyle/>
            <a:p>
              <a:r>
                <a:rPr lang="zh-CN" altLang="en-US" dirty="0"/>
                <a:t>图</a:t>
              </a:r>
              <a:r>
                <a:rPr lang="en-US" altLang="zh-CN" dirty="0"/>
                <a:t>2.</a:t>
              </a:r>
              <a:r>
                <a:rPr lang="zh-CN" altLang="en-US" dirty="0"/>
                <a:t>量子霍尔效应</a:t>
              </a:r>
            </a:p>
          </p:txBody>
        </p:sp>
      </p:grpSp>
      <p:grpSp>
        <p:nvGrpSpPr>
          <p:cNvPr id="45" name="组合 44">
            <a:extLst>
              <a:ext uri="{FF2B5EF4-FFF2-40B4-BE49-F238E27FC236}">
                <a16:creationId xmlns:a16="http://schemas.microsoft.com/office/drawing/2014/main" id="{5E70EA93-789D-469E-BEEB-8F0F845E4E81}"/>
              </a:ext>
            </a:extLst>
          </p:cNvPr>
          <p:cNvGrpSpPr/>
          <p:nvPr/>
        </p:nvGrpSpPr>
        <p:grpSpPr>
          <a:xfrm>
            <a:off x="6746988" y="1606005"/>
            <a:ext cx="3320322" cy="2025696"/>
            <a:chOff x="6746988" y="1606005"/>
            <a:chExt cx="3320322" cy="2025696"/>
          </a:xfrm>
        </p:grpSpPr>
        <p:grpSp>
          <p:nvGrpSpPr>
            <p:cNvPr id="29" name="组合 28">
              <a:extLst>
                <a:ext uri="{FF2B5EF4-FFF2-40B4-BE49-F238E27FC236}">
                  <a16:creationId xmlns:a16="http://schemas.microsoft.com/office/drawing/2014/main" id="{DB281149-4D42-4081-9F95-9DC8E1A200D5}"/>
                </a:ext>
              </a:extLst>
            </p:cNvPr>
            <p:cNvGrpSpPr/>
            <p:nvPr/>
          </p:nvGrpSpPr>
          <p:grpSpPr>
            <a:xfrm>
              <a:off x="6746988" y="2019859"/>
              <a:ext cx="3320322" cy="1611842"/>
              <a:chOff x="5970911" y="1824987"/>
              <a:chExt cx="3320322" cy="1611842"/>
            </a:xfrm>
          </p:grpSpPr>
          <p:sp>
            <p:nvSpPr>
              <p:cNvPr id="5" name="立方体 4">
                <a:extLst>
                  <a:ext uri="{FF2B5EF4-FFF2-40B4-BE49-F238E27FC236}">
                    <a16:creationId xmlns:a16="http://schemas.microsoft.com/office/drawing/2014/main" id="{164204CC-3CE4-4AC7-BDAD-ADAE98221CA5}"/>
                  </a:ext>
                </a:extLst>
              </p:cNvPr>
              <p:cNvSpPr/>
              <p:nvPr/>
            </p:nvSpPr>
            <p:spPr>
              <a:xfrm>
                <a:off x="5970911" y="1824987"/>
                <a:ext cx="3320322" cy="1109272"/>
              </a:xfrm>
              <a:prstGeom prst="cube">
                <a:avLst>
                  <a:gd name="adj" fmla="val 62162"/>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cxnSp>
            <p:nvCxnSpPr>
              <p:cNvPr id="7" name="直接箭头连接符 6">
                <a:extLst>
                  <a:ext uri="{FF2B5EF4-FFF2-40B4-BE49-F238E27FC236}">
                    <a16:creationId xmlns:a16="http://schemas.microsoft.com/office/drawing/2014/main" id="{457BD52B-F5E0-4357-8318-5638CE675DD4}"/>
                  </a:ext>
                </a:extLst>
              </p:cNvPr>
              <p:cNvCxnSpPr/>
              <p:nvPr/>
            </p:nvCxnSpPr>
            <p:spPr>
              <a:xfrm>
                <a:off x="7366014" y="2214036"/>
                <a:ext cx="120583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文本框 8">
                <a:extLst>
                  <a:ext uri="{FF2B5EF4-FFF2-40B4-BE49-F238E27FC236}">
                    <a16:creationId xmlns:a16="http://schemas.microsoft.com/office/drawing/2014/main" id="{78F65071-09A3-4C61-9649-FBCA9582F587}"/>
                  </a:ext>
                </a:extLst>
              </p:cNvPr>
              <p:cNvSpPr txBox="1"/>
              <p:nvPr/>
            </p:nvSpPr>
            <p:spPr>
              <a:xfrm>
                <a:off x="7668756" y="1890093"/>
                <a:ext cx="1041817" cy="400110"/>
              </a:xfrm>
              <a:prstGeom prst="rect">
                <a:avLst/>
              </a:prstGeom>
              <a:noFill/>
            </p:spPr>
            <p:txBody>
              <a:bodyPr wrap="square" rtlCol="0">
                <a:spAutoFit/>
              </a:bodyPr>
              <a:lstStyle/>
              <a:p>
                <a:r>
                  <a:rPr lang="en-US" altLang="zh-CN" sz="2000" b="1" i="1" dirty="0">
                    <a:latin typeface="Times New Roman" panose="02020603050405020304" pitchFamily="18" charset="0"/>
                    <a:cs typeface="Times New Roman" panose="02020603050405020304" pitchFamily="18" charset="0"/>
                  </a:rPr>
                  <a:t>I</a:t>
                </a:r>
                <a:endParaRPr lang="zh-CN" altLang="en-US" sz="2000" b="1" i="1" dirty="0">
                  <a:latin typeface="Times New Roman" panose="02020603050405020304" pitchFamily="18" charset="0"/>
                  <a:cs typeface="Times New Roman" panose="02020603050405020304" pitchFamily="18" charset="0"/>
                </a:endParaRPr>
              </a:p>
            </p:txBody>
          </p:sp>
          <p:cxnSp>
            <p:nvCxnSpPr>
              <p:cNvPr id="13" name="直接箭头连接符 12">
                <a:extLst>
                  <a:ext uri="{FF2B5EF4-FFF2-40B4-BE49-F238E27FC236}">
                    <a16:creationId xmlns:a16="http://schemas.microsoft.com/office/drawing/2014/main" id="{902CAE25-E791-4E8F-AA47-F9676571D073}"/>
                  </a:ext>
                </a:extLst>
              </p:cNvPr>
              <p:cNvCxnSpPr/>
              <p:nvPr/>
            </p:nvCxnSpPr>
            <p:spPr>
              <a:xfrm>
                <a:off x="6072076" y="3146039"/>
                <a:ext cx="1701384"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24" name="直接连接符 23">
                <a:extLst>
                  <a:ext uri="{FF2B5EF4-FFF2-40B4-BE49-F238E27FC236}">
                    <a16:creationId xmlns:a16="http://schemas.microsoft.com/office/drawing/2014/main" id="{E30DD789-A2C8-4974-80BB-1821612FE492}"/>
                  </a:ext>
                </a:extLst>
              </p:cNvPr>
              <p:cNvCxnSpPr>
                <a:cxnSpLocks/>
              </p:cNvCxnSpPr>
              <p:nvPr/>
            </p:nvCxnSpPr>
            <p:spPr>
              <a:xfrm flipH="1">
                <a:off x="7668756" y="2755419"/>
                <a:ext cx="411308" cy="526406"/>
              </a:xfrm>
              <a:prstGeom prst="line">
                <a:avLst/>
              </a:prstGeom>
            </p:spPr>
            <p:style>
              <a:lnRef idx="1">
                <a:schemeClr val="dk1"/>
              </a:lnRef>
              <a:fillRef idx="0">
                <a:schemeClr val="dk1"/>
              </a:fillRef>
              <a:effectRef idx="0">
                <a:schemeClr val="dk1"/>
              </a:effectRef>
              <a:fontRef idx="minor">
                <a:schemeClr val="tx1"/>
              </a:fontRef>
            </p:style>
          </p:cxnSp>
          <p:cxnSp>
            <p:nvCxnSpPr>
              <p:cNvPr id="26" name="直接连接符 25">
                <a:extLst>
                  <a:ext uri="{FF2B5EF4-FFF2-40B4-BE49-F238E27FC236}">
                    <a16:creationId xmlns:a16="http://schemas.microsoft.com/office/drawing/2014/main" id="{83B7B2EB-3E49-4338-AC2E-6210BB94A751}"/>
                  </a:ext>
                </a:extLst>
              </p:cNvPr>
              <p:cNvCxnSpPr>
                <a:cxnSpLocks/>
              </p:cNvCxnSpPr>
              <p:nvPr/>
            </p:nvCxnSpPr>
            <p:spPr>
              <a:xfrm flipH="1">
                <a:off x="5989493" y="2739581"/>
                <a:ext cx="411308" cy="526406"/>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7" name="文本框 26">
                    <a:extLst>
                      <a:ext uri="{FF2B5EF4-FFF2-40B4-BE49-F238E27FC236}">
                        <a16:creationId xmlns:a16="http://schemas.microsoft.com/office/drawing/2014/main" id="{1D2D27B8-2713-4A3D-B057-F6012CD70FE7}"/>
                      </a:ext>
                    </a:extLst>
                  </p:cNvPr>
                  <p:cNvSpPr txBox="1"/>
                  <p:nvPr/>
                </p:nvSpPr>
                <p:spPr>
                  <a:xfrm>
                    <a:off x="6458072" y="3036719"/>
                    <a:ext cx="929391"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1" i="1" smtClean="0">
                                  <a:latin typeface="Cambria Math" panose="02040503050406030204" pitchFamily="18" charset="0"/>
                                </a:rPr>
                              </m:ctrlPr>
                            </m:sSubPr>
                            <m:e>
                              <m:r>
                                <a:rPr lang="en-US" altLang="zh-CN" sz="2000" b="1" i="1" smtClean="0">
                                  <a:latin typeface="Cambria Math" panose="02040503050406030204" pitchFamily="18" charset="0"/>
                                </a:rPr>
                                <m:t>𝝆</m:t>
                              </m:r>
                            </m:e>
                            <m:sub>
                              <m:r>
                                <a:rPr lang="en-US" altLang="zh-CN" sz="2000" b="1" i="1" smtClean="0">
                                  <a:latin typeface="Cambria Math" panose="02040503050406030204" pitchFamily="18" charset="0"/>
                                </a:rPr>
                                <m:t>𝒙𝒙</m:t>
                              </m:r>
                            </m:sub>
                          </m:sSub>
                        </m:oMath>
                      </m:oMathPara>
                    </a14:m>
                    <a:endParaRPr lang="zh-CN" altLang="en-US" sz="2000" b="1" dirty="0">
                      <a:latin typeface="Times New Roman" panose="02020603050405020304" pitchFamily="18" charset="0"/>
                      <a:cs typeface="Times New Roman" panose="02020603050405020304" pitchFamily="18" charset="0"/>
                    </a:endParaRPr>
                  </a:p>
                </p:txBody>
              </p:sp>
            </mc:Choice>
            <mc:Fallback xmlns="">
              <p:sp>
                <p:nvSpPr>
                  <p:cNvPr id="27" name="文本框 26">
                    <a:extLst>
                      <a:ext uri="{FF2B5EF4-FFF2-40B4-BE49-F238E27FC236}">
                        <a16:creationId xmlns:a16="http://schemas.microsoft.com/office/drawing/2014/main" id="{1D2D27B8-2713-4A3D-B057-F6012CD70FE7}"/>
                      </a:ext>
                    </a:extLst>
                  </p:cNvPr>
                  <p:cNvSpPr txBox="1">
                    <a:spLocks noRot="1" noChangeAspect="1" noMove="1" noResize="1" noEditPoints="1" noAdjustHandles="1" noChangeArrowheads="1" noChangeShapeType="1" noTextEdit="1"/>
                  </p:cNvSpPr>
                  <p:nvPr/>
                </p:nvSpPr>
                <p:spPr>
                  <a:xfrm>
                    <a:off x="6458072" y="3036719"/>
                    <a:ext cx="929391" cy="400110"/>
                  </a:xfrm>
                  <a:prstGeom prst="rect">
                    <a:avLst/>
                  </a:prstGeom>
                  <a:blipFill>
                    <a:blip r:embed="rId5"/>
                    <a:stretch>
                      <a:fillRect b="-9091"/>
                    </a:stretch>
                  </a:blipFill>
                </p:spPr>
                <p:txBody>
                  <a:bodyPr/>
                  <a:lstStyle/>
                  <a:p>
                    <a:r>
                      <a:rPr lang="zh-CN" altLang="en-US">
                        <a:noFill/>
                      </a:rPr>
                      <a:t> </a:t>
                    </a:r>
                  </a:p>
                </p:txBody>
              </p:sp>
            </mc:Fallback>
          </mc:AlternateContent>
        </p:grpSp>
        <p:cxnSp>
          <p:nvCxnSpPr>
            <p:cNvPr id="34" name="直接箭头连接符 33">
              <a:extLst>
                <a:ext uri="{FF2B5EF4-FFF2-40B4-BE49-F238E27FC236}">
                  <a16:creationId xmlns:a16="http://schemas.microsoft.com/office/drawing/2014/main" id="{D0D40CE6-034A-49CF-9D71-9BDF3C13987D}"/>
                </a:ext>
              </a:extLst>
            </p:cNvPr>
            <p:cNvCxnSpPr>
              <a:cxnSpLocks/>
            </p:cNvCxnSpPr>
            <p:nvPr/>
          </p:nvCxnSpPr>
          <p:spPr>
            <a:xfrm flipV="1">
              <a:off x="7185207" y="1854656"/>
              <a:ext cx="699014" cy="694765"/>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35" name="直接连接符 34">
              <a:extLst>
                <a:ext uri="{FF2B5EF4-FFF2-40B4-BE49-F238E27FC236}">
                  <a16:creationId xmlns:a16="http://schemas.microsoft.com/office/drawing/2014/main" id="{85D1D5BF-5786-4B20-BAD1-5435783EDC44}"/>
                </a:ext>
              </a:extLst>
            </p:cNvPr>
            <p:cNvCxnSpPr>
              <a:cxnSpLocks/>
            </p:cNvCxnSpPr>
            <p:nvPr/>
          </p:nvCxnSpPr>
          <p:spPr>
            <a:xfrm>
              <a:off x="7169745" y="2153946"/>
              <a:ext cx="0" cy="777431"/>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7" name="文本框 36">
                  <a:extLst>
                    <a:ext uri="{FF2B5EF4-FFF2-40B4-BE49-F238E27FC236}">
                      <a16:creationId xmlns:a16="http://schemas.microsoft.com/office/drawing/2014/main" id="{D60289A8-4FA6-4B07-BE7D-99FE9F042117}"/>
                    </a:ext>
                  </a:extLst>
                </p:cNvPr>
                <p:cNvSpPr txBox="1"/>
                <p:nvPr/>
              </p:nvSpPr>
              <p:spPr>
                <a:xfrm>
                  <a:off x="7393049" y="1924723"/>
                  <a:ext cx="929391" cy="42832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1" i="1" smtClean="0">
                                <a:latin typeface="Cambria Math" panose="02040503050406030204" pitchFamily="18" charset="0"/>
                              </a:rPr>
                            </m:ctrlPr>
                          </m:sSubPr>
                          <m:e>
                            <m:r>
                              <a:rPr lang="en-US" altLang="zh-CN" sz="2000" b="1" i="1" smtClean="0">
                                <a:latin typeface="Cambria Math" panose="02040503050406030204" pitchFamily="18" charset="0"/>
                              </a:rPr>
                              <m:t>𝝆</m:t>
                            </m:r>
                          </m:e>
                          <m:sub>
                            <m:r>
                              <a:rPr lang="en-US" altLang="zh-CN" sz="2000" b="1" i="1" smtClean="0">
                                <a:latin typeface="Cambria Math" panose="02040503050406030204" pitchFamily="18" charset="0"/>
                              </a:rPr>
                              <m:t>𝒙</m:t>
                            </m:r>
                            <m:r>
                              <m:rPr>
                                <m:sty m:val="p"/>
                              </m:rPr>
                              <a:rPr lang="en-US" altLang="zh-CN" sz="2000" b="1" i="1">
                                <a:latin typeface="Cambria Math" panose="02040503050406030204" pitchFamily="18" charset="0"/>
                              </a:rPr>
                              <m:t>y</m:t>
                            </m:r>
                          </m:sub>
                        </m:sSub>
                      </m:oMath>
                    </m:oMathPara>
                  </a14:m>
                  <a:endParaRPr lang="zh-CN" altLang="en-US" sz="2000" b="1" dirty="0">
                    <a:latin typeface="Times New Roman" panose="02020603050405020304" pitchFamily="18" charset="0"/>
                    <a:cs typeface="Times New Roman" panose="02020603050405020304" pitchFamily="18" charset="0"/>
                  </a:endParaRPr>
                </a:p>
              </p:txBody>
            </p:sp>
          </mc:Choice>
          <mc:Fallback xmlns="">
            <p:sp>
              <p:nvSpPr>
                <p:cNvPr id="37" name="文本框 36">
                  <a:extLst>
                    <a:ext uri="{FF2B5EF4-FFF2-40B4-BE49-F238E27FC236}">
                      <a16:creationId xmlns:a16="http://schemas.microsoft.com/office/drawing/2014/main" id="{D60289A8-4FA6-4B07-BE7D-99FE9F042117}"/>
                    </a:ext>
                  </a:extLst>
                </p:cNvPr>
                <p:cNvSpPr txBox="1">
                  <a:spLocks noRot="1" noChangeAspect="1" noMove="1" noResize="1" noEditPoints="1" noAdjustHandles="1" noChangeArrowheads="1" noChangeShapeType="1" noTextEdit="1"/>
                </p:cNvSpPr>
                <p:nvPr/>
              </p:nvSpPr>
              <p:spPr>
                <a:xfrm>
                  <a:off x="7393049" y="1924723"/>
                  <a:ext cx="929391" cy="428322"/>
                </a:xfrm>
                <a:prstGeom prst="rect">
                  <a:avLst/>
                </a:prstGeom>
                <a:blipFill>
                  <a:blip r:embed="rId6"/>
                  <a:stretch>
                    <a:fillRect b="-7143"/>
                  </a:stretch>
                </a:blipFill>
              </p:spPr>
              <p:txBody>
                <a:bodyPr/>
                <a:lstStyle/>
                <a:p>
                  <a:r>
                    <a:rPr lang="zh-CN" altLang="en-US">
                      <a:noFill/>
                    </a:rPr>
                    <a:t> </a:t>
                  </a:r>
                </a:p>
              </p:txBody>
            </p:sp>
          </mc:Fallback>
        </mc:AlternateContent>
        <p:cxnSp>
          <p:nvCxnSpPr>
            <p:cNvPr id="39" name="直接连接符 38">
              <a:extLst>
                <a:ext uri="{FF2B5EF4-FFF2-40B4-BE49-F238E27FC236}">
                  <a16:creationId xmlns:a16="http://schemas.microsoft.com/office/drawing/2014/main" id="{FB3A0266-2938-4ADC-8056-56AA18826DB3}"/>
                </a:ext>
              </a:extLst>
            </p:cNvPr>
            <p:cNvCxnSpPr>
              <a:cxnSpLocks/>
            </p:cNvCxnSpPr>
            <p:nvPr/>
          </p:nvCxnSpPr>
          <p:spPr>
            <a:xfrm>
              <a:off x="7884221" y="1606005"/>
              <a:ext cx="0" cy="413854"/>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4133573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1622E50-8374-4CFE-89CD-3BB545EA3865}"/>
              </a:ext>
            </a:extLst>
          </p:cNvPr>
          <p:cNvSpPr>
            <a:spLocks noGrp="1"/>
          </p:cNvSpPr>
          <p:nvPr>
            <p:ph type="title"/>
          </p:nvPr>
        </p:nvSpPr>
        <p:spPr>
          <a:xfrm>
            <a:off x="182880" y="-530361"/>
            <a:ext cx="10058400" cy="1450757"/>
          </a:xfrm>
        </p:spPr>
        <p:txBody>
          <a:bodyPr/>
          <a:lstStyle/>
          <a:p>
            <a:r>
              <a:rPr lang="en-US" altLang="zh-CN" dirty="0"/>
              <a:t>2. </a:t>
            </a:r>
            <a:r>
              <a:rPr lang="zh-CN" altLang="en-US" dirty="0"/>
              <a:t>表面态的实验验证</a:t>
            </a:r>
          </a:p>
        </p:txBody>
      </p:sp>
      <p:sp>
        <p:nvSpPr>
          <p:cNvPr id="4" name="内容占位符 2">
            <a:extLst>
              <a:ext uri="{FF2B5EF4-FFF2-40B4-BE49-F238E27FC236}">
                <a16:creationId xmlns:a16="http://schemas.microsoft.com/office/drawing/2014/main" id="{4558544C-4E42-4E2F-AD64-D92C90E40650}"/>
              </a:ext>
            </a:extLst>
          </p:cNvPr>
          <p:cNvSpPr txBox="1">
            <a:spLocks/>
          </p:cNvSpPr>
          <p:nvPr/>
        </p:nvSpPr>
        <p:spPr>
          <a:xfrm>
            <a:off x="182880" y="1028770"/>
            <a:ext cx="10535088" cy="145075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altLang="zh-CN" sz="2400" b="1" dirty="0"/>
              <a:t>2. </a:t>
            </a:r>
            <a:r>
              <a:rPr lang="zh-CN" altLang="en-US" sz="2400" b="1" dirty="0"/>
              <a:t>三维拓扑绝缘体</a:t>
            </a:r>
            <a:endParaRPr lang="en-US" altLang="zh-CN" sz="2400" b="1" dirty="0"/>
          </a:p>
          <a:p>
            <a:endParaRPr lang="zh-CN" altLang="en-US" b="1" dirty="0"/>
          </a:p>
        </p:txBody>
      </p:sp>
      <p:pic>
        <p:nvPicPr>
          <p:cNvPr id="10" name="图片 9">
            <a:extLst>
              <a:ext uri="{FF2B5EF4-FFF2-40B4-BE49-F238E27FC236}">
                <a16:creationId xmlns:a16="http://schemas.microsoft.com/office/drawing/2014/main" id="{5A6D95D9-7FCF-4087-A915-710893EC459F}"/>
              </a:ext>
            </a:extLst>
          </p:cNvPr>
          <p:cNvPicPr>
            <a:picLocks noChangeAspect="1"/>
          </p:cNvPicPr>
          <p:nvPr/>
        </p:nvPicPr>
        <p:blipFill>
          <a:blip r:embed="rId3"/>
          <a:stretch>
            <a:fillRect/>
          </a:stretch>
        </p:blipFill>
        <p:spPr>
          <a:xfrm>
            <a:off x="433137" y="1619116"/>
            <a:ext cx="10958454" cy="3145389"/>
          </a:xfrm>
          <a:prstGeom prst="rect">
            <a:avLst/>
          </a:prstGeom>
        </p:spPr>
      </p:pic>
      <p:sp>
        <p:nvSpPr>
          <p:cNvPr id="11" name="矩形 10">
            <a:extLst>
              <a:ext uri="{FF2B5EF4-FFF2-40B4-BE49-F238E27FC236}">
                <a16:creationId xmlns:a16="http://schemas.microsoft.com/office/drawing/2014/main" id="{17C1A435-D1F7-4154-A9EC-67AE072ECAA3}"/>
              </a:ext>
            </a:extLst>
          </p:cNvPr>
          <p:cNvSpPr/>
          <p:nvPr/>
        </p:nvSpPr>
        <p:spPr>
          <a:xfrm>
            <a:off x="1162986" y="5054218"/>
            <a:ext cx="9866027" cy="707886"/>
          </a:xfrm>
          <a:prstGeom prst="rect">
            <a:avLst/>
          </a:prstGeom>
        </p:spPr>
        <p:txBody>
          <a:bodyPr wrap="square">
            <a:spAutoFit/>
          </a:bodyPr>
          <a:lstStyle/>
          <a:p>
            <a:r>
              <a:rPr lang="en-US" altLang="zh-CN" sz="2000" b="1" dirty="0">
                <a:latin typeface="Times New Roman" panose="02020603050405020304" pitchFamily="18" charset="0"/>
                <a:cs typeface="Times New Roman" panose="02020603050405020304" pitchFamily="18" charset="0"/>
              </a:rPr>
              <a:t>A: 3D illustration of the band structure of </a:t>
            </a:r>
            <a:r>
              <a:rPr lang="en-US" altLang="zh-CN" sz="2000" b="1" dirty="0" err="1">
                <a:latin typeface="Times New Roman" panose="02020603050405020304" pitchFamily="18" charset="0"/>
                <a:cs typeface="Times New Roman" panose="02020603050405020304" pitchFamily="18" charset="0"/>
              </a:rPr>
              <a:t>undoped</a:t>
            </a:r>
            <a:r>
              <a:rPr lang="en-US" altLang="zh-CN" sz="2000" b="1" dirty="0">
                <a:latin typeface="Times New Roman" panose="02020603050405020304" pitchFamily="18" charset="0"/>
                <a:cs typeface="Times New Roman" panose="02020603050405020304" pitchFamily="18" charset="0"/>
              </a:rPr>
              <a:t> BI2Te3</a:t>
            </a:r>
          </a:p>
          <a:p>
            <a:r>
              <a:rPr lang="en-US" altLang="zh-CN" sz="2000" b="1" dirty="0">
                <a:latin typeface="Times New Roman" panose="02020603050405020304" pitchFamily="18" charset="0"/>
                <a:cs typeface="Times New Roman" panose="02020603050405020304" pitchFamily="18" charset="0"/>
              </a:rPr>
              <a:t>B-E: Constant-energy contours of the band structure and the evolution of the </a:t>
            </a:r>
            <a:r>
              <a:rPr lang="en-US" altLang="zh-CN" sz="2000" b="1" dirty="0" err="1">
                <a:latin typeface="Times New Roman" panose="02020603050405020304" pitchFamily="18" charset="0"/>
                <a:cs typeface="Times New Roman" panose="02020603050405020304" pitchFamily="18" charset="0"/>
              </a:rPr>
              <a:t>Ef</a:t>
            </a:r>
            <a:endParaRPr lang="zh-CN" alt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24307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1622E50-8374-4CFE-89CD-3BB545EA3865}"/>
              </a:ext>
            </a:extLst>
          </p:cNvPr>
          <p:cNvSpPr>
            <a:spLocks noGrp="1"/>
          </p:cNvSpPr>
          <p:nvPr>
            <p:ph type="title"/>
          </p:nvPr>
        </p:nvSpPr>
        <p:spPr>
          <a:xfrm>
            <a:off x="182880" y="-530361"/>
            <a:ext cx="10058400" cy="1450757"/>
          </a:xfrm>
        </p:spPr>
        <p:txBody>
          <a:bodyPr/>
          <a:lstStyle/>
          <a:p>
            <a:r>
              <a:rPr lang="en-US" altLang="zh-CN" dirty="0"/>
              <a:t>3. </a:t>
            </a:r>
            <a:r>
              <a:rPr lang="zh-CN" altLang="en-US" dirty="0"/>
              <a:t>拓扑绝缘体表面态的表征</a:t>
            </a:r>
          </a:p>
        </p:txBody>
      </p:sp>
      <p:sp>
        <p:nvSpPr>
          <p:cNvPr id="4" name="内容占位符 2">
            <a:extLst>
              <a:ext uri="{FF2B5EF4-FFF2-40B4-BE49-F238E27FC236}">
                <a16:creationId xmlns:a16="http://schemas.microsoft.com/office/drawing/2014/main" id="{4558544C-4E42-4E2F-AD64-D92C90E40650}"/>
              </a:ext>
            </a:extLst>
          </p:cNvPr>
          <p:cNvSpPr txBox="1">
            <a:spLocks/>
          </p:cNvSpPr>
          <p:nvPr/>
        </p:nvSpPr>
        <p:spPr>
          <a:xfrm>
            <a:off x="182880" y="1028770"/>
            <a:ext cx="10535088" cy="145075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altLang="zh-CN" sz="2400" b="1" dirty="0"/>
              <a:t>1. </a:t>
            </a:r>
            <a:r>
              <a:rPr lang="zh-CN" altLang="en-US" sz="2400" b="1" dirty="0"/>
              <a:t>角分辨光电子谱（</a:t>
            </a:r>
            <a:r>
              <a:rPr lang="en-US" altLang="zh-CN" sz="2400" b="1" dirty="0"/>
              <a:t>ARPES</a:t>
            </a:r>
            <a:r>
              <a:rPr lang="zh-CN" altLang="en-US" sz="2400" b="1" dirty="0"/>
              <a:t>）</a:t>
            </a:r>
            <a:endParaRPr lang="zh-CN" altLang="en-US" b="1" dirty="0"/>
          </a:p>
        </p:txBody>
      </p:sp>
      <p:sp>
        <p:nvSpPr>
          <p:cNvPr id="3" name="矩形 2">
            <a:extLst>
              <a:ext uri="{FF2B5EF4-FFF2-40B4-BE49-F238E27FC236}">
                <a16:creationId xmlns:a16="http://schemas.microsoft.com/office/drawing/2014/main" id="{60D708A0-2C3F-499E-8B66-F7735F2BC5B4}"/>
              </a:ext>
            </a:extLst>
          </p:cNvPr>
          <p:cNvSpPr/>
          <p:nvPr/>
        </p:nvSpPr>
        <p:spPr>
          <a:xfrm>
            <a:off x="1615440" y="2226873"/>
            <a:ext cx="8406384" cy="2246769"/>
          </a:xfrm>
          <a:prstGeom prst="rect">
            <a:avLst/>
          </a:prstGeom>
        </p:spPr>
        <p:txBody>
          <a:bodyPr wrap="square">
            <a:spAutoFit/>
          </a:bodyPr>
          <a:lstStyle/>
          <a:p>
            <a:r>
              <a:rPr lang="zh-CN" altLang="en-US" sz="2000" dirty="0">
                <a:latin typeface="宋体" panose="02010600030101010101" pitchFamily="2" charset="-122"/>
              </a:rPr>
              <a:t>利用光电效应研究固体的电子结构的表面分析技术</a:t>
            </a:r>
            <a:r>
              <a:rPr lang="en-US" altLang="zh-CN" sz="2000" dirty="0">
                <a:latin typeface="Arial" panose="020B0604020202020204" pitchFamily="34" charset="0"/>
              </a:rPr>
              <a:t>, </a:t>
            </a:r>
            <a:r>
              <a:rPr lang="zh-CN" altLang="en-US" sz="2000" dirty="0">
                <a:latin typeface="宋体" panose="02010600030101010101" pitchFamily="2" charset="-122"/>
              </a:rPr>
              <a:t>即通过高能光子对材料的电子进行激发</a:t>
            </a:r>
            <a:r>
              <a:rPr lang="en-US" altLang="zh-CN" sz="2000" dirty="0">
                <a:latin typeface="Arial" panose="020B0604020202020204" pitchFamily="34" charset="0"/>
              </a:rPr>
              <a:t>, </a:t>
            </a:r>
            <a:r>
              <a:rPr lang="zh-CN" altLang="en-US" sz="2000" dirty="0">
                <a:latin typeface="宋体" panose="02010600030101010101" pitchFamily="2" charset="-122"/>
              </a:rPr>
              <a:t>测量激发电子的能量和动量</a:t>
            </a:r>
            <a:r>
              <a:rPr lang="en-US" altLang="zh-CN" sz="2000" dirty="0">
                <a:latin typeface="Arial" panose="020B0604020202020204" pitchFamily="34" charset="0"/>
              </a:rPr>
              <a:t>, </a:t>
            </a:r>
            <a:r>
              <a:rPr lang="zh-CN" altLang="en-US" sz="2000" dirty="0">
                <a:latin typeface="宋体" panose="02010600030101010101" pitchFamily="2" charset="-122"/>
              </a:rPr>
              <a:t>得到电子的能带结构</a:t>
            </a:r>
            <a:r>
              <a:rPr lang="en-US" altLang="zh-CN" sz="2000" dirty="0">
                <a:latin typeface="Arial" panose="020B0604020202020204" pitchFamily="34" charset="0"/>
              </a:rPr>
              <a:t>, </a:t>
            </a:r>
            <a:r>
              <a:rPr lang="zh-CN" altLang="en-US" sz="2000" dirty="0">
                <a:latin typeface="宋体" panose="02010600030101010101" pitchFamily="2" charset="-122"/>
              </a:rPr>
              <a:t>并同时测量费米能级附近电子的能量、运动方向和散射性质</a:t>
            </a:r>
            <a:r>
              <a:rPr lang="zh-CN" altLang="en-US" sz="2000" dirty="0">
                <a:latin typeface="Arial" panose="020B0604020202020204" pitchFamily="34" charset="0"/>
              </a:rPr>
              <a:t>。</a:t>
            </a:r>
            <a:endParaRPr lang="en-US" altLang="zh-CN" sz="2000" dirty="0">
              <a:latin typeface="Arial" panose="020B0604020202020204" pitchFamily="34" charset="0"/>
            </a:endParaRPr>
          </a:p>
          <a:p>
            <a:r>
              <a:rPr lang="en-US" altLang="zh-CN" sz="2000" dirty="0"/>
              <a:t>ARPES</a:t>
            </a:r>
            <a:r>
              <a:rPr lang="zh-CN" altLang="en-US" sz="2000" dirty="0"/>
              <a:t>是研究晶体表面电子结构</a:t>
            </a:r>
            <a:r>
              <a:rPr lang="en-US" altLang="zh-CN" sz="2000" dirty="0"/>
              <a:t>, </a:t>
            </a:r>
            <a:r>
              <a:rPr lang="zh-CN" altLang="en-US" sz="2000" dirty="0"/>
              <a:t>如能带、费米面以及多体相互作用的重要工具</a:t>
            </a:r>
            <a:r>
              <a:rPr lang="en-US" altLang="zh-CN" sz="2000" dirty="0"/>
              <a:t>, </a:t>
            </a:r>
            <a:r>
              <a:rPr lang="zh-CN" altLang="en-US" sz="2000" dirty="0"/>
              <a:t>也是探测拓扑绝缘体的表面态最直接最有效的实验手段之一</a:t>
            </a:r>
            <a:r>
              <a:rPr lang="en-US" altLang="zh-CN" sz="2000" dirty="0"/>
              <a:t>.</a:t>
            </a:r>
            <a:r>
              <a:rPr lang="zh-CN" altLang="en-US" sz="2000" dirty="0"/>
              <a:t>拓扑绝缘体</a:t>
            </a:r>
            <a:r>
              <a:rPr lang="en-US" altLang="zh-CN" sz="2000" dirty="0"/>
              <a:t>Bi2Se3</a:t>
            </a:r>
            <a:r>
              <a:rPr lang="zh-CN" altLang="en-US" sz="2000" dirty="0"/>
              <a:t>、</a:t>
            </a:r>
            <a:r>
              <a:rPr lang="en-US" altLang="zh-CN" sz="2000" dirty="0"/>
              <a:t>Bi2Te3</a:t>
            </a:r>
            <a:r>
              <a:rPr lang="zh-CN" altLang="en-US" sz="2000" dirty="0"/>
              <a:t>和</a:t>
            </a:r>
            <a:r>
              <a:rPr lang="en-US" altLang="zh-CN" sz="2000" dirty="0"/>
              <a:t>Sb2Te3</a:t>
            </a:r>
            <a:r>
              <a:rPr lang="zh-CN" altLang="en-US" sz="2000" dirty="0"/>
              <a:t>的狄拉克锥形的表面电子结构已经相继被</a:t>
            </a:r>
            <a:r>
              <a:rPr lang="en-US" altLang="zh-CN" sz="2000" dirty="0"/>
              <a:t>ARPES</a:t>
            </a:r>
            <a:r>
              <a:rPr lang="zh-CN" altLang="en-US" sz="2000" dirty="0"/>
              <a:t>直接观察到。</a:t>
            </a:r>
          </a:p>
        </p:txBody>
      </p:sp>
    </p:spTree>
    <p:extLst>
      <p:ext uri="{BB962C8B-B14F-4D97-AF65-F5344CB8AC3E}">
        <p14:creationId xmlns:p14="http://schemas.microsoft.com/office/powerpoint/2010/main" val="39404710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1622E50-8374-4CFE-89CD-3BB545EA3865}"/>
              </a:ext>
            </a:extLst>
          </p:cNvPr>
          <p:cNvSpPr>
            <a:spLocks noGrp="1"/>
          </p:cNvSpPr>
          <p:nvPr>
            <p:ph type="title"/>
          </p:nvPr>
        </p:nvSpPr>
        <p:spPr>
          <a:xfrm>
            <a:off x="182880" y="-530361"/>
            <a:ext cx="10058400" cy="1450757"/>
          </a:xfrm>
        </p:spPr>
        <p:txBody>
          <a:bodyPr/>
          <a:lstStyle/>
          <a:p>
            <a:r>
              <a:rPr lang="en-US" altLang="zh-CN" dirty="0"/>
              <a:t>3. </a:t>
            </a:r>
            <a:r>
              <a:rPr lang="zh-CN" altLang="en-US" dirty="0"/>
              <a:t>拓扑绝缘体表面态的表征</a:t>
            </a:r>
          </a:p>
        </p:txBody>
      </p:sp>
      <p:sp>
        <p:nvSpPr>
          <p:cNvPr id="4" name="内容占位符 2">
            <a:extLst>
              <a:ext uri="{FF2B5EF4-FFF2-40B4-BE49-F238E27FC236}">
                <a16:creationId xmlns:a16="http://schemas.microsoft.com/office/drawing/2014/main" id="{4558544C-4E42-4E2F-AD64-D92C90E40650}"/>
              </a:ext>
            </a:extLst>
          </p:cNvPr>
          <p:cNvSpPr txBox="1">
            <a:spLocks/>
          </p:cNvSpPr>
          <p:nvPr/>
        </p:nvSpPr>
        <p:spPr>
          <a:xfrm>
            <a:off x="182880" y="1028770"/>
            <a:ext cx="10535088" cy="145075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altLang="zh-CN" sz="2400" b="1" dirty="0"/>
              <a:t>2. </a:t>
            </a:r>
            <a:r>
              <a:rPr lang="zh-CN" altLang="en-US" sz="2400" b="1" dirty="0"/>
              <a:t>拉曼光谱</a:t>
            </a:r>
            <a:endParaRPr lang="zh-CN" altLang="en-US" b="1" dirty="0"/>
          </a:p>
        </p:txBody>
      </p:sp>
      <p:sp>
        <p:nvSpPr>
          <p:cNvPr id="3" name="矩形 2">
            <a:extLst>
              <a:ext uri="{FF2B5EF4-FFF2-40B4-BE49-F238E27FC236}">
                <a16:creationId xmlns:a16="http://schemas.microsoft.com/office/drawing/2014/main" id="{60D708A0-2C3F-499E-8B66-F7735F2BC5B4}"/>
              </a:ext>
            </a:extLst>
          </p:cNvPr>
          <p:cNvSpPr/>
          <p:nvPr/>
        </p:nvSpPr>
        <p:spPr>
          <a:xfrm>
            <a:off x="1615440" y="2226873"/>
            <a:ext cx="7669968" cy="2862322"/>
          </a:xfrm>
          <a:prstGeom prst="rect">
            <a:avLst/>
          </a:prstGeom>
        </p:spPr>
        <p:txBody>
          <a:bodyPr wrap="square">
            <a:spAutoFit/>
          </a:bodyPr>
          <a:lstStyle/>
          <a:p>
            <a:r>
              <a:rPr lang="zh-CN" altLang="en-US" sz="2000" dirty="0"/>
              <a:t>在研究固体样品的能带结构和准粒子动力学方面</a:t>
            </a:r>
            <a:r>
              <a:rPr lang="en-US" altLang="zh-CN" sz="2000" dirty="0"/>
              <a:t>, </a:t>
            </a:r>
            <a:r>
              <a:rPr lang="zh-CN" altLang="en-US" sz="2000" dirty="0"/>
              <a:t>光谱检测与</a:t>
            </a:r>
            <a:r>
              <a:rPr lang="en-US" altLang="zh-CN" sz="2000" dirty="0"/>
              <a:t>ARPES </a:t>
            </a:r>
            <a:r>
              <a:rPr lang="zh-CN" altLang="en-US" sz="2000" dirty="0"/>
              <a:t>有一定互补性</a:t>
            </a:r>
            <a:r>
              <a:rPr lang="en-US" altLang="zh-CN" sz="2000" dirty="0"/>
              <a:t>. </a:t>
            </a:r>
            <a:r>
              <a:rPr lang="zh-CN" altLang="en-US" sz="2000" dirty="0"/>
              <a:t>光谱响应能探测带间跃迁</a:t>
            </a:r>
            <a:r>
              <a:rPr lang="en-US" altLang="zh-CN" sz="2000" dirty="0"/>
              <a:t>, </a:t>
            </a:r>
            <a:r>
              <a:rPr lang="zh-CN" altLang="en-US" sz="2000" dirty="0"/>
              <a:t>还能探测其它任何能够和光耦合的集体激发如声子的响应。</a:t>
            </a:r>
            <a:endParaRPr lang="en-US" altLang="zh-CN" sz="2000" dirty="0"/>
          </a:p>
          <a:p>
            <a:r>
              <a:rPr lang="zh-CN" altLang="en-US" sz="2000" dirty="0"/>
              <a:t>拉曼光谱是利用光照射到样品上发生非弹性散射现象</a:t>
            </a:r>
            <a:r>
              <a:rPr lang="en-US" altLang="zh-CN" sz="2000" dirty="0"/>
              <a:t>, </a:t>
            </a:r>
            <a:r>
              <a:rPr lang="zh-CN" altLang="en-US" sz="2000" dirty="0"/>
              <a:t>其光谱特征紧密依赖于样品原子组成、结构、对称性、掺杂等</a:t>
            </a:r>
            <a:r>
              <a:rPr lang="en-US" altLang="zh-CN" sz="2000" dirty="0"/>
              <a:t>,</a:t>
            </a:r>
            <a:r>
              <a:rPr lang="zh-CN" altLang="en-US" sz="2000" dirty="0"/>
              <a:t>是一种快速、有效、无损伤的振动光谱检测手段。</a:t>
            </a:r>
            <a:endParaRPr lang="en-US" altLang="zh-CN" sz="2000" dirty="0"/>
          </a:p>
          <a:p>
            <a:r>
              <a:rPr lang="zh-CN" altLang="en-US" sz="2000" dirty="0"/>
              <a:t>因此</a:t>
            </a:r>
            <a:r>
              <a:rPr lang="en-US" altLang="zh-CN" sz="2000" dirty="0"/>
              <a:t>, </a:t>
            </a:r>
            <a:r>
              <a:rPr lang="zh-CN" altLang="en-US" sz="2000" dirty="0"/>
              <a:t>拉曼光谱可能成为表征拓扑绝缘体二维纳米结构的有效工具</a:t>
            </a:r>
            <a:r>
              <a:rPr lang="en-US" altLang="zh-CN" sz="2000" dirty="0"/>
              <a:t>, </a:t>
            </a:r>
            <a:r>
              <a:rPr lang="zh-CN" altLang="en-US" sz="2000" dirty="0"/>
              <a:t>用来研究拉曼特征随厚度的依赖关系、声子和电子</a:t>
            </a:r>
            <a:r>
              <a:rPr lang="en-US" altLang="zh-CN" sz="2000" dirty="0"/>
              <a:t>-</a:t>
            </a:r>
            <a:r>
              <a:rPr lang="zh-CN" altLang="en-US" sz="2000" dirty="0"/>
              <a:t>声子的相互作用以及维度尺寸变化对表面态的影响。</a:t>
            </a:r>
          </a:p>
        </p:txBody>
      </p:sp>
    </p:spTree>
    <p:extLst>
      <p:ext uri="{BB962C8B-B14F-4D97-AF65-F5344CB8AC3E}">
        <p14:creationId xmlns:p14="http://schemas.microsoft.com/office/powerpoint/2010/main" val="543923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1622E50-8374-4CFE-89CD-3BB545EA3865}"/>
              </a:ext>
            </a:extLst>
          </p:cNvPr>
          <p:cNvSpPr>
            <a:spLocks noGrp="1"/>
          </p:cNvSpPr>
          <p:nvPr>
            <p:ph type="title"/>
          </p:nvPr>
        </p:nvSpPr>
        <p:spPr>
          <a:xfrm>
            <a:off x="182880" y="-530361"/>
            <a:ext cx="10058400" cy="1450757"/>
          </a:xfrm>
        </p:spPr>
        <p:txBody>
          <a:bodyPr/>
          <a:lstStyle/>
          <a:p>
            <a:r>
              <a:rPr lang="en-US" altLang="zh-CN" dirty="0"/>
              <a:t>3. </a:t>
            </a:r>
            <a:r>
              <a:rPr lang="zh-CN" altLang="en-US" dirty="0"/>
              <a:t>拓扑绝缘体表面态的表征</a:t>
            </a:r>
          </a:p>
        </p:txBody>
      </p:sp>
      <p:sp>
        <p:nvSpPr>
          <p:cNvPr id="4" name="内容占位符 2">
            <a:extLst>
              <a:ext uri="{FF2B5EF4-FFF2-40B4-BE49-F238E27FC236}">
                <a16:creationId xmlns:a16="http://schemas.microsoft.com/office/drawing/2014/main" id="{4558544C-4E42-4E2F-AD64-D92C90E40650}"/>
              </a:ext>
            </a:extLst>
          </p:cNvPr>
          <p:cNvSpPr txBox="1">
            <a:spLocks/>
          </p:cNvSpPr>
          <p:nvPr/>
        </p:nvSpPr>
        <p:spPr>
          <a:xfrm>
            <a:off x="182880" y="1138498"/>
            <a:ext cx="10535088" cy="145075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altLang="zh-CN" sz="2400" b="1" dirty="0"/>
              <a:t>3.</a:t>
            </a:r>
            <a:r>
              <a:rPr lang="zh-CN" altLang="en-US" sz="2400" b="1" dirty="0"/>
              <a:t>显微红外光谱</a:t>
            </a:r>
            <a:endParaRPr lang="zh-CN" altLang="en-US" b="1" dirty="0"/>
          </a:p>
        </p:txBody>
      </p:sp>
      <p:sp>
        <p:nvSpPr>
          <p:cNvPr id="3" name="矩形 2">
            <a:extLst>
              <a:ext uri="{FF2B5EF4-FFF2-40B4-BE49-F238E27FC236}">
                <a16:creationId xmlns:a16="http://schemas.microsoft.com/office/drawing/2014/main" id="{60D708A0-2C3F-499E-8B66-F7735F2BC5B4}"/>
              </a:ext>
            </a:extLst>
          </p:cNvPr>
          <p:cNvSpPr/>
          <p:nvPr/>
        </p:nvSpPr>
        <p:spPr>
          <a:xfrm>
            <a:off x="1615440" y="2226873"/>
            <a:ext cx="8406384" cy="2246769"/>
          </a:xfrm>
          <a:prstGeom prst="rect">
            <a:avLst/>
          </a:prstGeom>
        </p:spPr>
        <p:txBody>
          <a:bodyPr wrap="square">
            <a:spAutoFit/>
          </a:bodyPr>
          <a:lstStyle/>
          <a:p>
            <a:r>
              <a:rPr lang="zh-CN" altLang="en-US" sz="2000" dirty="0"/>
              <a:t>显微红外光谱技术将显微技术与傅里叶变换红外光谱检测结合</a:t>
            </a:r>
            <a:r>
              <a:rPr lang="en-US" altLang="zh-CN" sz="2000" dirty="0"/>
              <a:t>, </a:t>
            </a:r>
            <a:r>
              <a:rPr lang="zh-CN" altLang="en-US" sz="2000" dirty="0"/>
              <a:t>是具有很高光谱分辨率和空间分辨率的分子结构的灵敏探针</a:t>
            </a:r>
            <a:r>
              <a:rPr lang="en-US" altLang="zh-CN" sz="2000" dirty="0"/>
              <a:t>, </a:t>
            </a:r>
            <a:r>
              <a:rPr lang="zh-CN" altLang="en-US" sz="2000" dirty="0"/>
              <a:t>在微量样品的无损灵敏检测中发挥重要作用</a:t>
            </a:r>
            <a:r>
              <a:rPr lang="en-US" altLang="zh-CN" sz="2000" dirty="0"/>
              <a:t>. </a:t>
            </a:r>
            <a:r>
              <a:rPr lang="zh-CN" altLang="en-US" sz="2000" dirty="0"/>
              <a:t>范德华外延生长的拓扑绝缘体二维纳米薄片具有大尺寸、原子级平整、高结晶质量等特点</a:t>
            </a:r>
            <a:r>
              <a:rPr lang="en-US" altLang="zh-CN" sz="2000" dirty="0"/>
              <a:t>, </a:t>
            </a:r>
            <a:r>
              <a:rPr lang="zh-CN" altLang="en-US" sz="2000" dirty="0"/>
              <a:t>可望通过微区红外光谱研究拓扑绝缘体的分子结构、新奇磁电效应以及拓扑绝缘体表面化学</a:t>
            </a:r>
            <a:r>
              <a:rPr lang="en-US" altLang="zh-CN" sz="2000" dirty="0"/>
              <a:t>. </a:t>
            </a:r>
            <a:r>
              <a:rPr lang="zh-CN" altLang="en-US" sz="2000" dirty="0"/>
              <a:t>此外</a:t>
            </a:r>
            <a:r>
              <a:rPr lang="en-US" altLang="zh-CN" sz="2000" dirty="0"/>
              <a:t>, </a:t>
            </a:r>
            <a:r>
              <a:rPr lang="zh-CN" altLang="en-US" sz="2000" dirty="0"/>
              <a:t>在拓扑绝缘体表面组装上磁性材料</a:t>
            </a:r>
            <a:r>
              <a:rPr lang="en-US" altLang="zh-CN" sz="2000" dirty="0"/>
              <a:t>, </a:t>
            </a:r>
            <a:r>
              <a:rPr lang="zh-CN" altLang="en-US" sz="2000" dirty="0"/>
              <a:t>拓扑绝缘体可能会打开一个带隙变成二维量子霍尔液体</a:t>
            </a:r>
            <a:r>
              <a:rPr lang="en-US" altLang="zh-CN" sz="2000" dirty="0"/>
              <a:t>, </a:t>
            </a:r>
            <a:r>
              <a:rPr lang="zh-CN" altLang="en-US" sz="2000" dirty="0"/>
              <a:t>出现反常磁阻现象。和新奇的拓扑磁电效应</a:t>
            </a:r>
          </a:p>
        </p:txBody>
      </p:sp>
    </p:spTree>
    <p:extLst>
      <p:ext uri="{BB962C8B-B14F-4D97-AF65-F5344CB8AC3E}">
        <p14:creationId xmlns:p14="http://schemas.microsoft.com/office/powerpoint/2010/main" val="2319575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0624" y="0"/>
            <a:ext cx="10058400" cy="1005840"/>
          </a:xfrm>
        </p:spPr>
        <p:txBody>
          <a:bodyPr/>
          <a:lstStyle/>
          <a:p>
            <a:r>
              <a:rPr lang="en-US" altLang="zh-CN" dirty="0"/>
              <a:t>3. </a:t>
            </a:r>
            <a:r>
              <a:rPr lang="zh-CN" altLang="en-US" dirty="0"/>
              <a:t>拓扑绝缘体表面态的表征</a:t>
            </a:r>
          </a:p>
        </p:txBody>
      </p:sp>
      <p:sp>
        <p:nvSpPr>
          <p:cNvPr id="3" name="内容占位符 2"/>
          <p:cNvSpPr>
            <a:spLocks noGrp="1"/>
          </p:cNvSpPr>
          <p:nvPr>
            <p:ph idx="1"/>
          </p:nvPr>
        </p:nvSpPr>
        <p:spPr/>
        <p:txBody>
          <a:bodyPr>
            <a:normAutofit/>
          </a:bodyPr>
          <a:lstStyle/>
          <a:p>
            <a:r>
              <a:rPr lang="en-US" altLang="zh-CN" dirty="0"/>
              <a:t>STM </a:t>
            </a:r>
            <a:r>
              <a:rPr lang="zh-CN" altLang="en-US" dirty="0"/>
              <a:t>基于量子力学中的隧道效应</a:t>
            </a:r>
            <a:r>
              <a:rPr lang="en-US" altLang="zh-CN" dirty="0"/>
              <a:t>,</a:t>
            </a:r>
            <a:r>
              <a:rPr lang="zh-CN" altLang="en-US" dirty="0"/>
              <a:t>通过对</a:t>
            </a:r>
            <a:r>
              <a:rPr lang="zh-CN" altLang="en-US" dirty="0" smtClean="0"/>
              <a:t>针尖与</a:t>
            </a:r>
            <a:r>
              <a:rPr lang="zh-CN" altLang="en-US" dirty="0"/>
              <a:t>样品之间的隧道电流的测量和控制</a:t>
            </a:r>
            <a:r>
              <a:rPr lang="en-US" altLang="zh-CN" dirty="0"/>
              <a:t>,</a:t>
            </a:r>
            <a:r>
              <a:rPr lang="zh-CN" altLang="en-US" dirty="0"/>
              <a:t>可以获得</a:t>
            </a:r>
            <a:r>
              <a:rPr lang="zh-CN" altLang="en-US" dirty="0" smtClean="0"/>
              <a:t>达到</a:t>
            </a:r>
            <a:r>
              <a:rPr lang="zh-CN" altLang="en-US" dirty="0"/>
              <a:t>原子分辨的样品表面的形貌信息 </a:t>
            </a:r>
            <a:r>
              <a:rPr lang="en-US" altLang="zh-CN" dirty="0"/>
              <a:t>. </a:t>
            </a:r>
            <a:r>
              <a:rPr lang="zh-CN" altLang="en-US" dirty="0"/>
              <a:t>更重要的是</a:t>
            </a:r>
            <a:r>
              <a:rPr lang="en-US" altLang="zh-CN" dirty="0"/>
              <a:t>,</a:t>
            </a:r>
            <a:r>
              <a:rPr lang="zh-CN" altLang="en-US" dirty="0"/>
              <a:t>它能在 原 子 尺 度 上 探 测 空 间 局 域 电 子 态 密 </a:t>
            </a:r>
            <a:r>
              <a:rPr lang="zh-CN" altLang="en-US" dirty="0" smtClean="0"/>
              <a:t>度</a:t>
            </a:r>
            <a:r>
              <a:rPr lang="en-US" altLang="zh-CN" dirty="0" smtClean="0"/>
              <a:t>(LDOS </a:t>
            </a:r>
            <a:r>
              <a:rPr lang="en-US" altLang="zh-CN" dirty="0"/>
              <a:t>),</a:t>
            </a:r>
            <a:r>
              <a:rPr lang="zh-CN" altLang="en-US" dirty="0"/>
              <a:t>称为扫描隧道谱技术</a:t>
            </a:r>
            <a:r>
              <a:rPr lang="en-US" altLang="zh-CN" dirty="0"/>
              <a:t>( </a:t>
            </a:r>
            <a:r>
              <a:rPr lang="en-US" altLang="zh-CN" dirty="0" err="1" smtClean="0"/>
              <a:t>scanningtunneling</a:t>
            </a:r>
            <a:r>
              <a:rPr lang="en-US" altLang="zh-CN" dirty="0" smtClean="0"/>
              <a:t> spectroscopy </a:t>
            </a:r>
            <a:r>
              <a:rPr lang="en-US" altLang="zh-CN" dirty="0"/>
              <a:t>, STS ) </a:t>
            </a:r>
            <a:r>
              <a:rPr lang="en-US" altLang="zh-CN" dirty="0" smtClean="0"/>
              <a:t>.</a:t>
            </a:r>
            <a:r>
              <a:rPr lang="zh-CN" altLang="en-US" dirty="0" smtClean="0"/>
              <a:t>它</a:t>
            </a:r>
            <a:r>
              <a:rPr lang="zh-CN" altLang="en-US" dirty="0"/>
              <a:t>可以用于分析包括金属、</a:t>
            </a:r>
            <a:r>
              <a:rPr lang="zh-CN" altLang="en-US" dirty="0" smtClean="0"/>
              <a:t>半导体</a:t>
            </a:r>
            <a:r>
              <a:rPr lang="zh-CN" altLang="en-US" dirty="0"/>
              <a:t>、超导体等材料的局域态密度</a:t>
            </a:r>
            <a:r>
              <a:rPr lang="en-US" altLang="zh-CN" dirty="0"/>
              <a:t>,</a:t>
            </a:r>
            <a:r>
              <a:rPr lang="zh-CN" altLang="en-US" dirty="0"/>
              <a:t>获得更加丰富</a:t>
            </a:r>
            <a:r>
              <a:rPr lang="zh-CN" altLang="en-US" dirty="0" smtClean="0"/>
              <a:t>的电子</a:t>
            </a:r>
            <a:r>
              <a:rPr lang="zh-CN" altLang="en-US" dirty="0"/>
              <a:t>态分布信息 </a:t>
            </a:r>
            <a:r>
              <a:rPr lang="en-US" altLang="zh-CN" dirty="0"/>
              <a:t>. </a:t>
            </a:r>
            <a:r>
              <a:rPr lang="zh-CN" altLang="en-US" dirty="0"/>
              <a:t>一些研究组相继开展了对拓扑</a:t>
            </a:r>
            <a:r>
              <a:rPr lang="zh-CN" altLang="en-US" dirty="0" smtClean="0"/>
              <a:t>绝缘体</a:t>
            </a:r>
            <a:r>
              <a:rPr lang="zh-CN" altLang="en-US" dirty="0"/>
              <a:t>表面态的 </a:t>
            </a:r>
            <a:r>
              <a:rPr lang="en-US" altLang="zh-CN" dirty="0"/>
              <a:t>STM </a:t>
            </a:r>
            <a:r>
              <a:rPr lang="zh-CN" altLang="en-US" dirty="0"/>
              <a:t>研究</a:t>
            </a:r>
            <a:r>
              <a:rPr lang="en-US" altLang="zh-CN" dirty="0"/>
              <a:t>,</a:t>
            </a:r>
            <a:r>
              <a:rPr lang="zh-CN" altLang="en-US" dirty="0"/>
              <a:t>并取得了重要进展 </a:t>
            </a:r>
            <a:r>
              <a:rPr lang="en-US" altLang="zh-CN" dirty="0"/>
              <a:t>. </a:t>
            </a:r>
            <a:r>
              <a:rPr lang="zh-CN" altLang="en-US" dirty="0" smtClean="0"/>
              <a:t>这些研究</a:t>
            </a:r>
            <a:r>
              <a:rPr lang="zh-CN" altLang="en-US" dirty="0"/>
              <a:t>对于理解拓扑绝缘体的性质具有不可或缺</a:t>
            </a:r>
            <a:r>
              <a:rPr lang="zh-CN" altLang="en-US" dirty="0" smtClean="0"/>
              <a:t>的作用 。</a:t>
            </a:r>
            <a:endParaRPr lang="zh-CN" altLang="en-US" dirty="0"/>
          </a:p>
        </p:txBody>
      </p:sp>
      <p:sp>
        <p:nvSpPr>
          <p:cNvPr id="4" name="文本框 3"/>
          <p:cNvSpPr txBox="1"/>
          <p:nvPr/>
        </p:nvSpPr>
        <p:spPr>
          <a:xfrm>
            <a:off x="420624" y="1164177"/>
            <a:ext cx="7936992" cy="523220"/>
          </a:xfrm>
          <a:prstGeom prst="rect">
            <a:avLst/>
          </a:prstGeom>
          <a:noFill/>
        </p:spPr>
        <p:txBody>
          <a:bodyPr wrap="square" rtlCol="0">
            <a:spAutoFit/>
          </a:bodyPr>
          <a:lstStyle/>
          <a:p>
            <a:r>
              <a:rPr lang="en-US" altLang="zh-CN" sz="2800" b="1" dirty="0" smtClean="0"/>
              <a:t>4.STM</a:t>
            </a:r>
            <a:r>
              <a:rPr lang="zh-CN" altLang="en-US" sz="2800" b="1" dirty="0" smtClean="0"/>
              <a:t>（扫面隧道显微镜）</a:t>
            </a:r>
            <a:endParaRPr lang="zh-CN" altLang="en-US" sz="2800" b="1" dirty="0"/>
          </a:p>
        </p:txBody>
      </p:sp>
    </p:spTree>
    <p:extLst>
      <p:ext uri="{BB962C8B-B14F-4D97-AF65-F5344CB8AC3E}">
        <p14:creationId xmlns:p14="http://schemas.microsoft.com/office/powerpoint/2010/main" val="26127371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1622E50-8374-4CFE-89CD-3BB545EA3865}"/>
              </a:ext>
            </a:extLst>
          </p:cNvPr>
          <p:cNvSpPr>
            <a:spLocks noGrp="1"/>
          </p:cNvSpPr>
          <p:nvPr>
            <p:ph type="title"/>
          </p:nvPr>
        </p:nvSpPr>
        <p:spPr>
          <a:xfrm>
            <a:off x="182880" y="-530361"/>
            <a:ext cx="10058400" cy="1450757"/>
          </a:xfrm>
        </p:spPr>
        <p:txBody>
          <a:bodyPr/>
          <a:lstStyle/>
          <a:p>
            <a:r>
              <a:rPr lang="en-US" altLang="zh-CN" dirty="0"/>
              <a:t>4. </a:t>
            </a:r>
            <a:r>
              <a:rPr lang="zh-CN" altLang="en-US" dirty="0"/>
              <a:t>展望</a:t>
            </a:r>
          </a:p>
        </p:txBody>
      </p:sp>
      <p:sp>
        <p:nvSpPr>
          <p:cNvPr id="3" name="矩形 2">
            <a:extLst>
              <a:ext uri="{FF2B5EF4-FFF2-40B4-BE49-F238E27FC236}">
                <a16:creationId xmlns:a16="http://schemas.microsoft.com/office/drawing/2014/main" id="{60D708A0-2C3F-499E-8B66-F7735F2BC5B4}"/>
              </a:ext>
            </a:extLst>
          </p:cNvPr>
          <p:cNvSpPr/>
          <p:nvPr/>
        </p:nvSpPr>
        <p:spPr>
          <a:xfrm>
            <a:off x="1127342" y="2318312"/>
            <a:ext cx="9476650" cy="1938992"/>
          </a:xfrm>
          <a:prstGeom prst="rect">
            <a:avLst/>
          </a:prstGeom>
        </p:spPr>
        <p:txBody>
          <a:bodyPr wrap="square">
            <a:spAutoFit/>
          </a:bodyPr>
          <a:lstStyle/>
          <a:p>
            <a:pPr marL="342900" indent="-342900">
              <a:buFont typeface="Wingdings" panose="05000000000000000000" pitchFamily="2" charset="2"/>
              <a:buChar char="Ø"/>
            </a:pPr>
            <a:r>
              <a:rPr lang="en-US" altLang="zh-CN" sz="2000" dirty="0"/>
              <a:t>2008</a:t>
            </a:r>
            <a:r>
              <a:rPr lang="zh-CN" altLang="en-US" sz="2000" dirty="0"/>
              <a:t>年，</a:t>
            </a:r>
            <a:r>
              <a:rPr lang="en-US" altLang="zh-CN" sz="2000" dirty="0"/>
              <a:t>Kane</a:t>
            </a:r>
            <a:r>
              <a:rPr lang="zh-CN" altLang="en-US" sz="2000" dirty="0"/>
              <a:t>等人提出了在拓扑绝缘体与普通超导体的界面处有可能产生</a:t>
            </a:r>
            <a:r>
              <a:rPr lang="en-US" altLang="zh-CN" sz="2000" dirty="0" err="1"/>
              <a:t>Majorana</a:t>
            </a:r>
            <a:r>
              <a:rPr lang="zh-CN" altLang="en-US" sz="2000" dirty="0"/>
              <a:t>费米子。（</a:t>
            </a:r>
            <a:r>
              <a:rPr lang="en-US" altLang="zh-CN" sz="2000" dirty="0"/>
              <a:t>GL.Fu,C.L.Kane,Phys.Rev.Lett.,100,096407(2008) </a:t>
            </a:r>
            <a:r>
              <a:rPr lang="zh-CN" altLang="en-US" sz="2000" dirty="0"/>
              <a:t>）</a:t>
            </a:r>
            <a:endParaRPr lang="en-US" altLang="zh-CN" sz="2000" dirty="0"/>
          </a:p>
          <a:p>
            <a:pPr marL="342900" indent="-342900">
              <a:buFont typeface="Wingdings" panose="05000000000000000000" pitchFamily="2" charset="2"/>
              <a:buChar char="Ø"/>
            </a:pPr>
            <a:r>
              <a:rPr lang="en-US" altLang="zh-CN" sz="2000" dirty="0"/>
              <a:t>Bi2Se3</a:t>
            </a:r>
            <a:r>
              <a:rPr lang="zh-CN" altLang="en-US" sz="2000" dirty="0"/>
              <a:t>和</a:t>
            </a:r>
            <a:r>
              <a:rPr lang="en-US" altLang="zh-CN" sz="2000" dirty="0"/>
              <a:t>Bi2Te3</a:t>
            </a:r>
            <a:r>
              <a:rPr lang="zh-CN" altLang="en-US" sz="2000" dirty="0"/>
              <a:t>是很好的热电材料</a:t>
            </a:r>
            <a:r>
              <a:rPr lang="en-US" altLang="zh-CN" sz="2000" dirty="0"/>
              <a:t>, </a:t>
            </a:r>
            <a:r>
              <a:rPr lang="zh-CN" altLang="en-US" sz="2000" dirty="0"/>
              <a:t>拓扑绝缘体是否具有潜在的巨热电效应。（</a:t>
            </a:r>
            <a:r>
              <a:rPr lang="en-US" altLang="zh-CN" sz="2000" dirty="0"/>
              <a:t>Goyal, V.; </a:t>
            </a:r>
            <a:r>
              <a:rPr lang="en-US" altLang="zh-CN" sz="2000" dirty="0" err="1"/>
              <a:t>Teweldebrhan</a:t>
            </a:r>
            <a:r>
              <a:rPr lang="en-US" altLang="zh-CN" sz="2000" dirty="0"/>
              <a:t>, D.; </a:t>
            </a:r>
            <a:r>
              <a:rPr lang="en-US" altLang="zh-CN" sz="2000" dirty="0" err="1"/>
              <a:t>Balandin</a:t>
            </a:r>
            <a:r>
              <a:rPr lang="en-US" altLang="zh-CN" sz="2000" dirty="0"/>
              <a:t>, A. </a:t>
            </a:r>
            <a:r>
              <a:rPr lang="en-US" altLang="zh-CN" sz="2000" dirty="0" err="1"/>
              <a:t>Appl.Phy.Lett</a:t>
            </a:r>
            <a:r>
              <a:rPr lang="en-US" altLang="zh-CN" sz="2000" dirty="0"/>
              <a:t> .,97,133117. (2010) </a:t>
            </a:r>
            <a:r>
              <a:rPr lang="zh-CN" altLang="en-US" sz="2000" dirty="0"/>
              <a:t>）</a:t>
            </a:r>
            <a:endParaRPr lang="en-US" altLang="zh-CN" sz="2000" dirty="0"/>
          </a:p>
          <a:p>
            <a:pPr marL="342900" indent="-342900">
              <a:buFont typeface="Wingdings" panose="05000000000000000000" pitchFamily="2" charset="2"/>
              <a:buChar char="Ø"/>
            </a:pPr>
            <a:r>
              <a:rPr lang="zh-CN" altLang="en-US" sz="2000" dirty="0"/>
              <a:t>拓扑绝缘体表面态电子具有高的迁移率和稳固性</a:t>
            </a:r>
            <a:r>
              <a:rPr lang="en-US" altLang="zh-CN" sz="2000" dirty="0"/>
              <a:t>, </a:t>
            </a:r>
            <a:r>
              <a:rPr lang="zh-CN" altLang="en-US" sz="2000" dirty="0"/>
              <a:t>是否可用来发展高效的表面化学催化。（</a:t>
            </a:r>
            <a:r>
              <a:rPr lang="en-US" altLang="zh-CN" sz="2000" dirty="0"/>
              <a:t>Chen, H.; </a:t>
            </a:r>
            <a:r>
              <a:rPr lang="en-US" altLang="zh-CN" sz="2000" dirty="0" err="1"/>
              <a:t>Zhu,W</a:t>
            </a:r>
            <a:r>
              <a:rPr lang="en-US" altLang="zh-CN" sz="2000" dirty="0"/>
              <a:t>.; Xiao, D.; Zhang, Z. </a:t>
            </a:r>
            <a:r>
              <a:rPr lang="en-US" altLang="zh-CN" sz="2000" dirty="0" err="1"/>
              <a:t>Phys.Rev.Lett</a:t>
            </a:r>
            <a:r>
              <a:rPr lang="en-US" altLang="zh-CN" sz="2000" dirty="0"/>
              <a:t> ., 107, 056804. (2010) </a:t>
            </a:r>
            <a:r>
              <a:rPr lang="zh-CN" altLang="en-US" sz="2000" dirty="0"/>
              <a:t>）</a:t>
            </a:r>
          </a:p>
        </p:txBody>
      </p:sp>
    </p:spTree>
    <p:extLst>
      <p:ext uri="{BB962C8B-B14F-4D97-AF65-F5344CB8AC3E}">
        <p14:creationId xmlns:p14="http://schemas.microsoft.com/office/powerpoint/2010/main" val="36585523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6B96ABB-D75C-42FE-ACDD-081952580BDC}"/>
              </a:ext>
            </a:extLst>
          </p:cNvPr>
          <p:cNvSpPr>
            <a:spLocks noGrp="1"/>
          </p:cNvSpPr>
          <p:nvPr>
            <p:ph type="title"/>
          </p:nvPr>
        </p:nvSpPr>
        <p:spPr/>
        <p:txBody>
          <a:bodyPr/>
          <a:lstStyle/>
          <a:p>
            <a:r>
              <a:rPr lang="zh-CN" altLang="en-US" dirty="0"/>
              <a:t>参考文献</a:t>
            </a:r>
          </a:p>
        </p:txBody>
      </p:sp>
      <p:sp>
        <p:nvSpPr>
          <p:cNvPr id="3" name="内容占位符 2">
            <a:extLst>
              <a:ext uri="{FF2B5EF4-FFF2-40B4-BE49-F238E27FC236}">
                <a16:creationId xmlns:a16="http://schemas.microsoft.com/office/drawing/2014/main" id="{2425887B-F32E-427A-A167-ED579A61BE6D}"/>
              </a:ext>
            </a:extLst>
          </p:cNvPr>
          <p:cNvSpPr>
            <a:spLocks noGrp="1"/>
          </p:cNvSpPr>
          <p:nvPr>
            <p:ph idx="1"/>
          </p:nvPr>
        </p:nvSpPr>
        <p:spPr/>
        <p:txBody>
          <a:bodyPr/>
          <a:lstStyle/>
          <a:p>
            <a:r>
              <a:rPr lang="en-US" altLang="zh-CN" dirty="0"/>
              <a:t>[1]. Chen YL, </a:t>
            </a:r>
            <a:r>
              <a:rPr lang="en-US" altLang="zh-CN" dirty="0" err="1"/>
              <a:t>Analytis</a:t>
            </a:r>
            <a:r>
              <a:rPr lang="en-US" altLang="zh-CN" dirty="0"/>
              <a:t> JG, Chu JH, Liu ZK, Mo SK, Qi XL, Zhang HJ, Lu DH, Dai X, Fang Z, Zhang SC, Fisher IR, Hussain Z, Shen ZX. Experimental realization of a three-dimensional topological insulator, Bi2Te3[J]. Science. 2009 Jul;325(5937) 178-181. </a:t>
            </a:r>
          </a:p>
          <a:p>
            <a:r>
              <a:rPr lang="en-US" altLang="zh-CN" dirty="0"/>
              <a:t>[2]. Y. Xia1, D. Qian, D. Hsieh, L. Wray, A. Pal, H. Lin, A. </a:t>
            </a:r>
            <a:r>
              <a:rPr lang="en-US" altLang="zh-CN" dirty="0" err="1"/>
              <a:t>Bansil</a:t>
            </a:r>
            <a:r>
              <a:rPr lang="en-US" altLang="zh-CN" dirty="0"/>
              <a:t>, D. </a:t>
            </a:r>
            <a:r>
              <a:rPr lang="en-US" altLang="zh-CN" dirty="0" err="1"/>
              <a:t>Grauer</a:t>
            </a:r>
            <a:r>
              <a:rPr lang="en-US" altLang="zh-CN" dirty="0"/>
              <a:t>, Y. S. </a:t>
            </a:r>
            <a:r>
              <a:rPr lang="en-US" altLang="zh-CN" dirty="0" err="1"/>
              <a:t>Hor</a:t>
            </a:r>
            <a:r>
              <a:rPr lang="en-US" altLang="zh-CN" dirty="0"/>
              <a:t>, R. J. Cava and M. Z. Hasan. Observation of a large-gap topological-insulator class with a single Dirac cone on the surface[J]. Nature Physics 5, 398–402 (2009)</a:t>
            </a:r>
          </a:p>
          <a:p>
            <a:r>
              <a:rPr lang="en-US" altLang="zh-CN" dirty="0"/>
              <a:t>[3]. </a:t>
            </a:r>
            <a:r>
              <a:rPr lang="en-US" altLang="zh-CN" dirty="0" err="1"/>
              <a:t>König</a:t>
            </a:r>
            <a:r>
              <a:rPr lang="en-US" altLang="zh-CN" dirty="0"/>
              <a:t> M, </a:t>
            </a:r>
            <a:r>
              <a:rPr lang="en-US" altLang="zh-CN" dirty="0" err="1"/>
              <a:t>Wiedmann</a:t>
            </a:r>
            <a:r>
              <a:rPr lang="en-US" altLang="zh-CN" dirty="0"/>
              <a:t> S, </a:t>
            </a:r>
            <a:r>
              <a:rPr lang="en-US" altLang="zh-CN" dirty="0" err="1"/>
              <a:t>Brüne</a:t>
            </a:r>
            <a:r>
              <a:rPr lang="en-US" altLang="zh-CN" dirty="0"/>
              <a:t> C, Roth A, </a:t>
            </a:r>
            <a:r>
              <a:rPr lang="en-US" altLang="zh-CN" dirty="0" err="1"/>
              <a:t>Buhmann</a:t>
            </a:r>
            <a:r>
              <a:rPr lang="en-US" altLang="zh-CN" dirty="0"/>
              <a:t> H, Molenkamp LW, Qi XL, Zhang SC. Quantum spin hall insulator state in </a:t>
            </a:r>
            <a:r>
              <a:rPr lang="en-US" altLang="zh-CN" dirty="0" err="1"/>
              <a:t>HgTe</a:t>
            </a:r>
            <a:r>
              <a:rPr lang="en-US" altLang="zh-CN" dirty="0"/>
              <a:t> quantum wells[J]. Science. 2007  318(5851):766-70</a:t>
            </a:r>
          </a:p>
          <a:p>
            <a:r>
              <a:rPr lang="en-US" altLang="zh-CN" dirty="0"/>
              <a:t>[4]. </a:t>
            </a:r>
            <a:r>
              <a:rPr lang="zh-CN" altLang="en-US" dirty="0"/>
              <a:t>何珂</a:t>
            </a:r>
            <a:r>
              <a:rPr lang="en-US" altLang="zh-CN" dirty="0"/>
              <a:t>, </a:t>
            </a:r>
            <a:r>
              <a:rPr lang="zh-CN" altLang="en-US" dirty="0"/>
              <a:t>王亚愚</a:t>
            </a:r>
            <a:r>
              <a:rPr lang="en-US" altLang="zh-CN" dirty="0"/>
              <a:t>, </a:t>
            </a:r>
            <a:r>
              <a:rPr lang="zh-CN" altLang="en-US" dirty="0"/>
              <a:t>薛其坤</a:t>
            </a:r>
            <a:r>
              <a:rPr lang="en-US" altLang="zh-CN" dirty="0"/>
              <a:t>. </a:t>
            </a:r>
            <a:r>
              <a:rPr lang="zh-CN" altLang="en-US" dirty="0"/>
              <a:t>拓扑绝缘体与量子反常霍尔效应</a:t>
            </a:r>
            <a:r>
              <a:rPr lang="en-US" altLang="zh-CN" dirty="0"/>
              <a:t>[J]. </a:t>
            </a:r>
            <a:r>
              <a:rPr lang="zh-CN" altLang="en-US" dirty="0"/>
              <a:t>科学通报</a:t>
            </a:r>
            <a:r>
              <a:rPr lang="en-US" altLang="zh-CN" dirty="0"/>
              <a:t>. 2014, 59(35): 3431-3441</a:t>
            </a:r>
          </a:p>
          <a:p>
            <a:r>
              <a:rPr lang="en-US" altLang="zh-CN" dirty="0"/>
              <a:t>[5]. </a:t>
            </a:r>
            <a:r>
              <a:rPr lang="zh-CN" altLang="en-US" dirty="0"/>
              <a:t>程鹏</a:t>
            </a:r>
            <a:r>
              <a:rPr lang="en-US" altLang="zh-CN" dirty="0"/>
              <a:t>. </a:t>
            </a:r>
            <a:r>
              <a:rPr lang="zh-CN" altLang="en-US" dirty="0"/>
              <a:t>拓扑绝缘体表面态的</a:t>
            </a:r>
            <a:r>
              <a:rPr lang="en-US" altLang="zh-CN" dirty="0"/>
              <a:t>STM</a:t>
            </a:r>
            <a:r>
              <a:rPr lang="zh-CN" altLang="en-US" dirty="0"/>
              <a:t>研究</a:t>
            </a:r>
            <a:r>
              <a:rPr lang="en-US" altLang="zh-CN" dirty="0"/>
              <a:t>[D].</a:t>
            </a:r>
            <a:r>
              <a:rPr lang="zh-CN" altLang="en-US" dirty="0"/>
              <a:t>清华大学</a:t>
            </a:r>
            <a:r>
              <a:rPr lang="en-US" altLang="zh-CN" dirty="0"/>
              <a:t>,2010</a:t>
            </a:r>
            <a:r>
              <a:rPr lang="en-US" altLang="zh-CN" dirty="0" smtClean="0"/>
              <a:t>.</a:t>
            </a:r>
          </a:p>
          <a:p>
            <a:endParaRPr lang="en-US" altLang="zh-CN" dirty="0"/>
          </a:p>
        </p:txBody>
      </p:sp>
    </p:spTree>
    <p:extLst>
      <p:ext uri="{BB962C8B-B14F-4D97-AF65-F5344CB8AC3E}">
        <p14:creationId xmlns:p14="http://schemas.microsoft.com/office/powerpoint/2010/main" val="13790932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参考文献</a:t>
            </a:r>
            <a:endParaRPr lang="zh-CN" altLang="en-US" dirty="0"/>
          </a:p>
        </p:txBody>
      </p:sp>
      <p:sp>
        <p:nvSpPr>
          <p:cNvPr id="3" name="内容占位符 2"/>
          <p:cNvSpPr>
            <a:spLocks noGrp="1"/>
          </p:cNvSpPr>
          <p:nvPr>
            <p:ph idx="1"/>
          </p:nvPr>
        </p:nvSpPr>
        <p:spPr/>
        <p:txBody>
          <a:bodyPr/>
          <a:lstStyle/>
          <a:p>
            <a:r>
              <a:rPr lang="en-US" altLang="zh-CN" dirty="0"/>
              <a:t>[6]. M. Z. Hasan </a:t>
            </a:r>
            <a:r>
              <a:rPr lang="en-US" altLang="zh-CN" dirty="0" smtClean="0"/>
              <a:t>, C</a:t>
            </a:r>
            <a:r>
              <a:rPr lang="en-US" altLang="zh-CN" dirty="0"/>
              <a:t>. L. Kane, Colloquium: Topological </a:t>
            </a:r>
            <a:r>
              <a:rPr lang="en-US" altLang="zh-CN" dirty="0" smtClean="0"/>
              <a:t>insulators</a:t>
            </a:r>
            <a:r>
              <a:rPr lang="en-US" altLang="zh-CN" dirty="0"/>
              <a:t>. Reviews of Modern </a:t>
            </a:r>
            <a:r>
              <a:rPr lang="en-US" altLang="zh-CN" dirty="0" smtClean="0"/>
              <a:t>Physics. </a:t>
            </a:r>
            <a:r>
              <a:rPr lang="en-US" altLang="zh-CN" smtClean="0"/>
              <a:t>2010.82.4:3045-3067</a:t>
            </a:r>
            <a:endParaRPr lang="en-US" altLang="zh-CN" dirty="0"/>
          </a:p>
        </p:txBody>
      </p:sp>
    </p:spTree>
    <p:extLst>
      <p:ext uri="{BB962C8B-B14F-4D97-AF65-F5344CB8AC3E}">
        <p14:creationId xmlns:p14="http://schemas.microsoft.com/office/powerpoint/2010/main" val="1608346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82292" y="2600034"/>
            <a:ext cx="6416842" cy="1635403"/>
          </a:xfrm>
        </p:spPr>
        <p:txBody>
          <a:bodyPr>
            <a:normAutofit/>
          </a:bodyPr>
          <a:lstStyle/>
          <a:p>
            <a:r>
              <a:rPr lang="zh-CN" altLang="en-US" sz="9600" i="1" dirty="0" smtClean="0">
                <a:solidFill>
                  <a:schemeClr val="tx1"/>
                </a:solidFill>
              </a:rPr>
              <a:t>谢谢</a:t>
            </a:r>
            <a:endParaRPr lang="zh-CN" altLang="en-US" sz="9600" i="1" dirty="0">
              <a:solidFill>
                <a:schemeClr val="tx1"/>
              </a:solidFill>
            </a:endParaRPr>
          </a:p>
        </p:txBody>
      </p:sp>
    </p:spTree>
    <p:extLst>
      <p:ext uri="{BB962C8B-B14F-4D97-AF65-F5344CB8AC3E}">
        <p14:creationId xmlns:p14="http://schemas.microsoft.com/office/powerpoint/2010/main" val="11801067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A02E62-38F9-4E34-BF79-F14EFF25CBD2}"/>
              </a:ext>
            </a:extLst>
          </p:cNvPr>
          <p:cNvSpPr>
            <a:spLocks noGrp="1"/>
          </p:cNvSpPr>
          <p:nvPr>
            <p:ph type="title"/>
          </p:nvPr>
        </p:nvSpPr>
        <p:spPr/>
        <p:txBody>
          <a:bodyPr/>
          <a:lstStyle/>
          <a:p>
            <a:r>
              <a:rPr lang="en-US" altLang="zh-CN" dirty="0"/>
              <a:t>1. </a:t>
            </a:r>
            <a:r>
              <a:rPr lang="zh-CN" altLang="en-US" dirty="0"/>
              <a:t>背景介绍</a:t>
            </a:r>
          </a:p>
        </p:txBody>
      </p:sp>
      <p:sp>
        <p:nvSpPr>
          <p:cNvPr id="3" name="内容占位符 2">
            <a:extLst>
              <a:ext uri="{FF2B5EF4-FFF2-40B4-BE49-F238E27FC236}">
                <a16:creationId xmlns:a16="http://schemas.microsoft.com/office/drawing/2014/main" id="{631FE1C9-B951-4FDC-AC3C-0E369714D452}"/>
              </a:ext>
            </a:extLst>
          </p:cNvPr>
          <p:cNvSpPr>
            <a:spLocks noGrp="1"/>
          </p:cNvSpPr>
          <p:nvPr>
            <p:ph idx="1"/>
          </p:nvPr>
        </p:nvSpPr>
        <p:spPr>
          <a:xfrm>
            <a:off x="1097279" y="1845734"/>
            <a:ext cx="5095607" cy="1009892"/>
          </a:xfrm>
        </p:spPr>
        <p:txBody>
          <a:bodyPr>
            <a:normAutofit/>
          </a:bodyPr>
          <a:lstStyle/>
          <a:p>
            <a:r>
              <a:rPr lang="en-US" altLang="zh-CN" sz="2400" b="1" dirty="0"/>
              <a:t>1.  </a:t>
            </a:r>
            <a:r>
              <a:rPr lang="zh-CN" altLang="en-US" sz="2400" b="1" dirty="0"/>
              <a:t>霍尔效应与量子霍尔效应</a:t>
            </a:r>
            <a:endParaRPr lang="en-US" altLang="zh-CN" sz="2400" b="1" dirty="0"/>
          </a:p>
          <a:p>
            <a:endParaRPr lang="en-US" altLang="zh-CN" sz="2400" b="1" dirty="0"/>
          </a:p>
          <a:p>
            <a:endParaRPr lang="zh-CN" altLang="en-US" sz="2400" b="1" dirty="0"/>
          </a:p>
        </p:txBody>
      </p:sp>
      <p:pic>
        <p:nvPicPr>
          <p:cNvPr id="8" name="图片 7">
            <a:extLst>
              <a:ext uri="{FF2B5EF4-FFF2-40B4-BE49-F238E27FC236}">
                <a16:creationId xmlns:a16="http://schemas.microsoft.com/office/drawing/2014/main" id="{1974F882-E0B5-4678-969C-07F0A578F7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79" y="2089197"/>
            <a:ext cx="3463651" cy="1768217"/>
          </a:xfrm>
          <a:prstGeom prst="rect">
            <a:avLst/>
          </a:prstGeom>
        </p:spPr>
      </p:pic>
      <p:grpSp>
        <p:nvGrpSpPr>
          <p:cNvPr id="17" name="组合 16">
            <a:extLst>
              <a:ext uri="{FF2B5EF4-FFF2-40B4-BE49-F238E27FC236}">
                <a16:creationId xmlns:a16="http://schemas.microsoft.com/office/drawing/2014/main" id="{A994782A-3B0C-4231-BFBE-58AE244A5CEF}"/>
              </a:ext>
            </a:extLst>
          </p:cNvPr>
          <p:cNvGrpSpPr/>
          <p:nvPr/>
        </p:nvGrpSpPr>
        <p:grpSpPr>
          <a:xfrm>
            <a:off x="1036320" y="4079077"/>
            <a:ext cx="4643201" cy="2016177"/>
            <a:chOff x="1352865" y="4407108"/>
            <a:chExt cx="3144183" cy="1580353"/>
          </a:xfrm>
        </p:grpSpPr>
        <p:cxnSp>
          <p:nvCxnSpPr>
            <p:cNvPr id="10" name="直接箭头连接符 9">
              <a:extLst>
                <a:ext uri="{FF2B5EF4-FFF2-40B4-BE49-F238E27FC236}">
                  <a16:creationId xmlns:a16="http://schemas.microsoft.com/office/drawing/2014/main" id="{ADB06513-D24B-4B7A-AE78-FA6AD036F132}"/>
                </a:ext>
              </a:extLst>
            </p:cNvPr>
            <p:cNvCxnSpPr>
              <a:cxnSpLocks/>
            </p:cNvCxnSpPr>
            <p:nvPr/>
          </p:nvCxnSpPr>
          <p:spPr>
            <a:xfrm>
              <a:off x="1648918" y="5516380"/>
              <a:ext cx="205365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直接箭头连接符 10">
              <a:extLst>
                <a:ext uri="{FF2B5EF4-FFF2-40B4-BE49-F238E27FC236}">
                  <a16:creationId xmlns:a16="http://schemas.microsoft.com/office/drawing/2014/main" id="{D1F7A542-8BB4-440F-8852-BDE324F1DA4B}"/>
                </a:ext>
              </a:extLst>
            </p:cNvPr>
            <p:cNvCxnSpPr>
              <a:cxnSpLocks/>
            </p:cNvCxnSpPr>
            <p:nvPr/>
          </p:nvCxnSpPr>
          <p:spPr>
            <a:xfrm flipV="1">
              <a:off x="1801318" y="4407108"/>
              <a:ext cx="0" cy="126167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直接连接符 13">
              <a:extLst>
                <a:ext uri="{FF2B5EF4-FFF2-40B4-BE49-F238E27FC236}">
                  <a16:creationId xmlns:a16="http://schemas.microsoft.com/office/drawing/2014/main" id="{8C728647-0B3D-4170-BC8D-4B84FBEB47A2}"/>
                </a:ext>
              </a:extLst>
            </p:cNvPr>
            <p:cNvCxnSpPr/>
            <p:nvPr/>
          </p:nvCxnSpPr>
          <p:spPr>
            <a:xfrm flipV="1">
              <a:off x="1801318" y="4594485"/>
              <a:ext cx="1361607" cy="921895"/>
            </a:xfrm>
            <a:prstGeom prst="line">
              <a:avLst/>
            </a:prstGeom>
          </p:spPr>
          <p:style>
            <a:lnRef idx="1">
              <a:schemeClr val="dk1"/>
            </a:lnRef>
            <a:fillRef idx="0">
              <a:schemeClr val="dk1"/>
            </a:fillRef>
            <a:effectRef idx="0">
              <a:schemeClr val="dk1"/>
            </a:effectRef>
            <a:fontRef idx="minor">
              <a:schemeClr val="tx1"/>
            </a:fontRef>
          </p:style>
        </p:cxnSp>
        <p:sp>
          <p:nvSpPr>
            <p:cNvPr id="15" name="文本框 14">
              <a:extLst>
                <a:ext uri="{FF2B5EF4-FFF2-40B4-BE49-F238E27FC236}">
                  <a16:creationId xmlns:a16="http://schemas.microsoft.com/office/drawing/2014/main" id="{F5388134-03DE-403E-9003-9B0FEE3E34D2}"/>
                </a:ext>
              </a:extLst>
            </p:cNvPr>
            <p:cNvSpPr txBox="1"/>
            <p:nvPr/>
          </p:nvSpPr>
          <p:spPr>
            <a:xfrm>
              <a:off x="3290341" y="5618129"/>
              <a:ext cx="1206707" cy="369332"/>
            </a:xfrm>
            <a:prstGeom prst="rect">
              <a:avLst/>
            </a:prstGeom>
            <a:noFill/>
          </p:spPr>
          <p:txBody>
            <a:bodyPr wrap="square" rtlCol="0">
              <a:spAutoFit/>
            </a:bodyPr>
            <a:lstStyle/>
            <a:p>
              <a:r>
                <a:rPr lang="en-US" altLang="zh-CN" dirty="0"/>
                <a:t>B</a:t>
              </a:r>
              <a:endParaRPr lang="zh-CN" altLang="en-US" dirty="0"/>
            </a:p>
          </p:txBody>
        </p:sp>
        <p:sp>
          <p:nvSpPr>
            <p:cNvPr id="16" name="文本框 15">
              <a:extLst>
                <a:ext uri="{FF2B5EF4-FFF2-40B4-BE49-F238E27FC236}">
                  <a16:creationId xmlns:a16="http://schemas.microsoft.com/office/drawing/2014/main" id="{D4599F17-9B1A-42CB-BA39-4F3B595AA323}"/>
                </a:ext>
              </a:extLst>
            </p:cNvPr>
            <p:cNvSpPr txBox="1"/>
            <p:nvPr/>
          </p:nvSpPr>
          <p:spPr>
            <a:xfrm>
              <a:off x="1352865" y="4437958"/>
              <a:ext cx="1206707" cy="369332"/>
            </a:xfrm>
            <a:prstGeom prst="rect">
              <a:avLst/>
            </a:prstGeom>
            <a:noFill/>
          </p:spPr>
          <p:txBody>
            <a:bodyPr wrap="square" rtlCol="0">
              <a:spAutoFit/>
            </a:bodyPr>
            <a:lstStyle/>
            <a:p>
              <a:r>
                <a:rPr lang="en-US" altLang="zh-CN" dirty="0"/>
                <a:t>R</a:t>
              </a:r>
              <a:endParaRPr lang="zh-CN" altLang="en-US" dirty="0"/>
            </a:p>
          </p:txBody>
        </p:sp>
      </p:grpSp>
      <p:sp>
        <p:nvSpPr>
          <p:cNvPr id="19" name="文本框 18">
            <a:extLst>
              <a:ext uri="{FF2B5EF4-FFF2-40B4-BE49-F238E27FC236}">
                <a16:creationId xmlns:a16="http://schemas.microsoft.com/office/drawing/2014/main" id="{DFE52DAB-131A-43DA-870D-0B842D7B7FA5}"/>
              </a:ext>
            </a:extLst>
          </p:cNvPr>
          <p:cNvSpPr txBox="1"/>
          <p:nvPr/>
        </p:nvSpPr>
        <p:spPr>
          <a:xfrm>
            <a:off x="1855995" y="5910588"/>
            <a:ext cx="3043004" cy="369332"/>
          </a:xfrm>
          <a:prstGeom prst="rect">
            <a:avLst/>
          </a:prstGeom>
          <a:noFill/>
        </p:spPr>
        <p:txBody>
          <a:bodyPr wrap="square" rtlCol="0">
            <a:spAutoFit/>
          </a:bodyPr>
          <a:lstStyle/>
          <a:p>
            <a:r>
              <a:rPr lang="zh-CN" altLang="en-US" dirty="0"/>
              <a:t>图</a:t>
            </a:r>
            <a:r>
              <a:rPr lang="en-US" altLang="zh-CN" dirty="0"/>
              <a:t>1. </a:t>
            </a:r>
            <a:r>
              <a:rPr lang="zh-CN" altLang="en-US" dirty="0"/>
              <a:t>经典霍尔效应</a:t>
            </a:r>
          </a:p>
        </p:txBody>
      </p:sp>
      <p:grpSp>
        <p:nvGrpSpPr>
          <p:cNvPr id="45" name="组合 44">
            <a:extLst>
              <a:ext uri="{FF2B5EF4-FFF2-40B4-BE49-F238E27FC236}">
                <a16:creationId xmlns:a16="http://schemas.microsoft.com/office/drawing/2014/main" id="{5E70EA93-789D-469E-BEEB-8F0F845E4E81}"/>
              </a:ext>
            </a:extLst>
          </p:cNvPr>
          <p:cNvGrpSpPr/>
          <p:nvPr/>
        </p:nvGrpSpPr>
        <p:grpSpPr>
          <a:xfrm>
            <a:off x="6631114" y="1831718"/>
            <a:ext cx="3320322" cy="2025696"/>
            <a:chOff x="6746988" y="1606005"/>
            <a:chExt cx="3320322" cy="2025696"/>
          </a:xfrm>
        </p:grpSpPr>
        <p:grpSp>
          <p:nvGrpSpPr>
            <p:cNvPr id="29" name="组合 28">
              <a:extLst>
                <a:ext uri="{FF2B5EF4-FFF2-40B4-BE49-F238E27FC236}">
                  <a16:creationId xmlns:a16="http://schemas.microsoft.com/office/drawing/2014/main" id="{DB281149-4D42-4081-9F95-9DC8E1A200D5}"/>
                </a:ext>
              </a:extLst>
            </p:cNvPr>
            <p:cNvGrpSpPr/>
            <p:nvPr/>
          </p:nvGrpSpPr>
          <p:grpSpPr>
            <a:xfrm>
              <a:off x="6746988" y="2019859"/>
              <a:ext cx="3320322" cy="1611842"/>
              <a:chOff x="5970911" y="1824987"/>
              <a:chExt cx="3320322" cy="1611842"/>
            </a:xfrm>
          </p:grpSpPr>
          <p:sp>
            <p:nvSpPr>
              <p:cNvPr id="5" name="立方体 4">
                <a:extLst>
                  <a:ext uri="{FF2B5EF4-FFF2-40B4-BE49-F238E27FC236}">
                    <a16:creationId xmlns:a16="http://schemas.microsoft.com/office/drawing/2014/main" id="{164204CC-3CE4-4AC7-BDAD-ADAE98221CA5}"/>
                  </a:ext>
                </a:extLst>
              </p:cNvPr>
              <p:cNvSpPr/>
              <p:nvPr/>
            </p:nvSpPr>
            <p:spPr>
              <a:xfrm>
                <a:off x="5970911" y="1824987"/>
                <a:ext cx="3320322" cy="1109272"/>
              </a:xfrm>
              <a:prstGeom prst="cube">
                <a:avLst>
                  <a:gd name="adj" fmla="val 62162"/>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cxnSp>
            <p:nvCxnSpPr>
              <p:cNvPr id="7" name="直接箭头连接符 6">
                <a:extLst>
                  <a:ext uri="{FF2B5EF4-FFF2-40B4-BE49-F238E27FC236}">
                    <a16:creationId xmlns:a16="http://schemas.microsoft.com/office/drawing/2014/main" id="{457BD52B-F5E0-4357-8318-5638CE675DD4}"/>
                  </a:ext>
                </a:extLst>
              </p:cNvPr>
              <p:cNvCxnSpPr/>
              <p:nvPr/>
            </p:nvCxnSpPr>
            <p:spPr>
              <a:xfrm>
                <a:off x="7366014" y="2214036"/>
                <a:ext cx="120583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文本框 8">
                <a:extLst>
                  <a:ext uri="{FF2B5EF4-FFF2-40B4-BE49-F238E27FC236}">
                    <a16:creationId xmlns:a16="http://schemas.microsoft.com/office/drawing/2014/main" id="{78F65071-09A3-4C61-9649-FBCA9582F587}"/>
                  </a:ext>
                </a:extLst>
              </p:cNvPr>
              <p:cNvSpPr txBox="1"/>
              <p:nvPr/>
            </p:nvSpPr>
            <p:spPr>
              <a:xfrm>
                <a:off x="7668756" y="1890093"/>
                <a:ext cx="1041817" cy="400110"/>
              </a:xfrm>
              <a:prstGeom prst="rect">
                <a:avLst/>
              </a:prstGeom>
              <a:noFill/>
            </p:spPr>
            <p:txBody>
              <a:bodyPr wrap="square" rtlCol="0">
                <a:spAutoFit/>
              </a:bodyPr>
              <a:lstStyle/>
              <a:p>
                <a:r>
                  <a:rPr lang="en-US" altLang="zh-CN" sz="2000" b="1" i="1" dirty="0">
                    <a:latin typeface="Times New Roman" panose="02020603050405020304" pitchFamily="18" charset="0"/>
                    <a:cs typeface="Times New Roman" panose="02020603050405020304" pitchFamily="18" charset="0"/>
                  </a:rPr>
                  <a:t>I</a:t>
                </a:r>
                <a:endParaRPr lang="zh-CN" altLang="en-US" sz="2000" b="1" i="1" dirty="0">
                  <a:latin typeface="Times New Roman" panose="02020603050405020304" pitchFamily="18" charset="0"/>
                  <a:cs typeface="Times New Roman" panose="02020603050405020304" pitchFamily="18" charset="0"/>
                </a:endParaRPr>
              </a:p>
            </p:txBody>
          </p:sp>
          <p:cxnSp>
            <p:nvCxnSpPr>
              <p:cNvPr id="13" name="直接箭头连接符 12">
                <a:extLst>
                  <a:ext uri="{FF2B5EF4-FFF2-40B4-BE49-F238E27FC236}">
                    <a16:creationId xmlns:a16="http://schemas.microsoft.com/office/drawing/2014/main" id="{902CAE25-E791-4E8F-AA47-F9676571D073}"/>
                  </a:ext>
                </a:extLst>
              </p:cNvPr>
              <p:cNvCxnSpPr/>
              <p:nvPr/>
            </p:nvCxnSpPr>
            <p:spPr>
              <a:xfrm>
                <a:off x="6072076" y="3146039"/>
                <a:ext cx="1701384"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24" name="直接连接符 23">
                <a:extLst>
                  <a:ext uri="{FF2B5EF4-FFF2-40B4-BE49-F238E27FC236}">
                    <a16:creationId xmlns:a16="http://schemas.microsoft.com/office/drawing/2014/main" id="{E30DD789-A2C8-4974-80BB-1821612FE492}"/>
                  </a:ext>
                </a:extLst>
              </p:cNvPr>
              <p:cNvCxnSpPr>
                <a:cxnSpLocks/>
              </p:cNvCxnSpPr>
              <p:nvPr/>
            </p:nvCxnSpPr>
            <p:spPr>
              <a:xfrm flipH="1">
                <a:off x="7668756" y="2755419"/>
                <a:ext cx="411308" cy="526406"/>
              </a:xfrm>
              <a:prstGeom prst="line">
                <a:avLst/>
              </a:prstGeom>
            </p:spPr>
            <p:style>
              <a:lnRef idx="1">
                <a:schemeClr val="dk1"/>
              </a:lnRef>
              <a:fillRef idx="0">
                <a:schemeClr val="dk1"/>
              </a:fillRef>
              <a:effectRef idx="0">
                <a:schemeClr val="dk1"/>
              </a:effectRef>
              <a:fontRef idx="minor">
                <a:schemeClr val="tx1"/>
              </a:fontRef>
            </p:style>
          </p:cxnSp>
          <p:cxnSp>
            <p:nvCxnSpPr>
              <p:cNvPr id="26" name="直接连接符 25">
                <a:extLst>
                  <a:ext uri="{FF2B5EF4-FFF2-40B4-BE49-F238E27FC236}">
                    <a16:creationId xmlns:a16="http://schemas.microsoft.com/office/drawing/2014/main" id="{83B7B2EB-3E49-4338-AC2E-6210BB94A751}"/>
                  </a:ext>
                </a:extLst>
              </p:cNvPr>
              <p:cNvCxnSpPr>
                <a:cxnSpLocks/>
              </p:cNvCxnSpPr>
              <p:nvPr/>
            </p:nvCxnSpPr>
            <p:spPr>
              <a:xfrm flipH="1">
                <a:off x="5989493" y="2739581"/>
                <a:ext cx="411308" cy="526406"/>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7" name="文本框 26">
                    <a:extLst>
                      <a:ext uri="{FF2B5EF4-FFF2-40B4-BE49-F238E27FC236}">
                        <a16:creationId xmlns:a16="http://schemas.microsoft.com/office/drawing/2014/main" id="{1D2D27B8-2713-4A3D-B057-F6012CD70FE7}"/>
                      </a:ext>
                    </a:extLst>
                  </p:cNvPr>
                  <p:cNvSpPr txBox="1"/>
                  <p:nvPr/>
                </p:nvSpPr>
                <p:spPr>
                  <a:xfrm>
                    <a:off x="6458072" y="3036719"/>
                    <a:ext cx="929391"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1" i="1" smtClean="0">
                                  <a:latin typeface="Cambria Math" panose="02040503050406030204" pitchFamily="18" charset="0"/>
                                </a:rPr>
                              </m:ctrlPr>
                            </m:sSubPr>
                            <m:e>
                              <m:r>
                                <a:rPr lang="en-US" altLang="zh-CN" sz="2000" b="1" i="1" smtClean="0">
                                  <a:latin typeface="Cambria Math" panose="02040503050406030204" pitchFamily="18" charset="0"/>
                                </a:rPr>
                                <m:t>𝝆</m:t>
                              </m:r>
                            </m:e>
                            <m:sub>
                              <m:r>
                                <a:rPr lang="en-US" altLang="zh-CN" sz="2000" b="1" i="1" smtClean="0">
                                  <a:latin typeface="Cambria Math" panose="02040503050406030204" pitchFamily="18" charset="0"/>
                                </a:rPr>
                                <m:t>𝒙𝒙</m:t>
                              </m:r>
                            </m:sub>
                          </m:sSub>
                        </m:oMath>
                      </m:oMathPara>
                    </a14:m>
                    <a:endParaRPr lang="zh-CN" altLang="en-US" sz="2000" b="1" dirty="0">
                      <a:latin typeface="Times New Roman" panose="02020603050405020304" pitchFamily="18" charset="0"/>
                      <a:cs typeface="Times New Roman" panose="02020603050405020304" pitchFamily="18" charset="0"/>
                    </a:endParaRPr>
                  </a:p>
                </p:txBody>
              </p:sp>
            </mc:Choice>
            <mc:Fallback xmlns="">
              <p:sp>
                <p:nvSpPr>
                  <p:cNvPr id="27" name="文本框 26">
                    <a:extLst>
                      <a:ext uri="{FF2B5EF4-FFF2-40B4-BE49-F238E27FC236}">
                        <a16:creationId xmlns:a16="http://schemas.microsoft.com/office/drawing/2014/main" id="{1D2D27B8-2713-4A3D-B057-F6012CD70FE7}"/>
                      </a:ext>
                    </a:extLst>
                  </p:cNvPr>
                  <p:cNvSpPr txBox="1">
                    <a:spLocks noRot="1" noChangeAspect="1" noMove="1" noResize="1" noEditPoints="1" noAdjustHandles="1" noChangeArrowheads="1" noChangeShapeType="1" noTextEdit="1"/>
                  </p:cNvSpPr>
                  <p:nvPr/>
                </p:nvSpPr>
                <p:spPr>
                  <a:xfrm>
                    <a:off x="6458072" y="3036719"/>
                    <a:ext cx="929391" cy="400110"/>
                  </a:xfrm>
                  <a:prstGeom prst="rect">
                    <a:avLst/>
                  </a:prstGeom>
                  <a:blipFill>
                    <a:blip r:embed="rId4"/>
                    <a:stretch>
                      <a:fillRect b="-9091"/>
                    </a:stretch>
                  </a:blipFill>
                </p:spPr>
                <p:txBody>
                  <a:bodyPr/>
                  <a:lstStyle/>
                  <a:p>
                    <a:r>
                      <a:rPr lang="zh-CN" altLang="en-US">
                        <a:noFill/>
                      </a:rPr>
                      <a:t> </a:t>
                    </a:r>
                  </a:p>
                </p:txBody>
              </p:sp>
            </mc:Fallback>
          </mc:AlternateContent>
        </p:grpSp>
        <p:cxnSp>
          <p:nvCxnSpPr>
            <p:cNvPr id="34" name="直接箭头连接符 33">
              <a:extLst>
                <a:ext uri="{FF2B5EF4-FFF2-40B4-BE49-F238E27FC236}">
                  <a16:creationId xmlns:a16="http://schemas.microsoft.com/office/drawing/2014/main" id="{D0D40CE6-034A-49CF-9D71-9BDF3C13987D}"/>
                </a:ext>
              </a:extLst>
            </p:cNvPr>
            <p:cNvCxnSpPr>
              <a:cxnSpLocks/>
            </p:cNvCxnSpPr>
            <p:nvPr/>
          </p:nvCxnSpPr>
          <p:spPr>
            <a:xfrm flipV="1">
              <a:off x="7185207" y="1854656"/>
              <a:ext cx="699014" cy="694765"/>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35" name="直接连接符 34">
              <a:extLst>
                <a:ext uri="{FF2B5EF4-FFF2-40B4-BE49-F238E27FC236}">
                  <a16:creationId xmlns:a16="http://schemas.microsoft.com/office/drawing/2014/main" id="{85D1D5BF-5786-4B20-BAD1-5435783EDC44}"/>
                </a:ext>
              </a:extLst>
            </p:cNvPr>
            <p:cNvCxnSpPr>
              <a:cxnSpLocks/>
            </p:cNvCxnSpPr>
            <p:nvPr/>
          </p:nvCxnSpPr>
          <p:spPr>
            <a:xfrm>
              <a:off x="7169745" y="2153946"/>
              <a:ext cx="0" cy="777431"/>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7" name="文本框 36">
                  <a:extLst>
                    <a:ext uri="{FF2B5EF4-FFF2-40B4-BE49-F238E27FC236}">
                      <a16:creationId xmlns:a16="http://schemas.microsoft.com/office/drawing/2014/main" id="{D60289A8-4FA6-4B07-BE7D-99FE9F042117}"/>
                    </a:ext>
                  </a:extLst>
                </p:cNvPr>
                <p:cNvSpPr txBox="1"/>
                <p:nvPr/>
              </p:nvSpPr>
              <p:spPr>
                <a:xfrm>
                  <a:off x="7393049" y="1924723"/>
                  <a:ext cx="929391" cy="42832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1" i="1" smtClean="0">
                                <a:latin typeface="Cambria Math" panose="02040503050406030204" pitchFamily="18" charset="0"/>
                              </a:rPr>
                            </m:ctrlPr>
                          </m:sSubPr>
                          <m:e>
                            <m:r>
                              <a:rPr lang="en-US" altLang="zh-CN" sz="2000" b="1" i="1" smtClean="0">
                                <a:latin typeface="Cambria Math" panose="02040503050406030204" pitchFamily="18" charset="0"/>
                              </a:rPr>
                              <m:t>𝝆</m:t>
                            </m:r>
                          </m:e>
                          <m:sub>
                            <m:r>
                              <a:rPr lang="en-US" altLang="zh-CN" sz="2000" b="1" i="1" smtClean="0">
                                <a:latin typeface="Cambria Math" panose="02040503050406030204" pitchFamily="18" charset="0"/>
                              </a:rPr>
                              <m:t>𝒙</m:t>
                            </m:r>
                            <m:r>
                              <m:rPr>
                                <m:sty m:val="p"/>
                              </m:rPr>
                              <a:rPr lang="en-US" altLang="zh-CN" sz="2000" b="1" i="1">
                                <a:latin typeface="Cambria Math" panose="02040503050406030204" pitchFamily="18" charset="0"/>
                              </a:rPr>
                              <m:t>y</m:t>
                            </m:r>
                          </m:sub>
                        </m:sSub>
                      </m:oMath>
                    </m:oMathPara>
                  </a14:m>
                  <a:endParaRPr lang="zh-CN" altLang="en-US" sz="2000" b="1" dirty="0">
                    <a:latin typeface="Times New Roman" panose="02020603050405020304" pitchFamily="18" charset="0"/>
                    <a:cs typeface="Times New Roman" panose="02020603050405020304" pitchFamily="18" charset="0"/>
                  </a:endParaRPr>
                </a:p>
              </p:txBody>
            </p:sp>
          </mc:Choice>
          <mc:Fallback xmlns="">
            <p:sp>
              <p:nvSpPr>
                <p:cNvPr id="37" name="文本框 36">
                  <a:extLst>
                    <a:ext uri="{FF2B5EF4-FFF2-40B4-BE49-F238E27FC236}">
                      <a16:creationId xmlns:a16="http://schemas.microsoft.com/office/drawing/2014/main" id="{D60289A8-4FA6-4B07-BE7D-99FE9F042117}"/>
                    </a:ext>
                  </a:extLst>
                </p:cNvPr>
                <p:cNvSpPr txBox="1">
                  <a:spLocks noRot="1" noChangeAspect="1" noMove="1" noResize="1" noEditPoints="1" noAdjustHandles="1" noChangeArrowheads="1" noChangeShapeType="1" noTextEdit="1"/>
                </p:cNvSpPr>
                <p:nvPr/>
              </p:nvSpPr>
              <p:spPr>
                <a:xfrm>
                  <a:off x="7393049" y="1924723"/>
                  <a:ext cx="929391" cy="428322"/>
                </a:xfrm>
                <a:prstGeom prst="rect">
                  <a:avLst/>
                </a:prstGeom>
                <a:blipFill>
                  <a:blip r:embed="rId5"/>
                  <a:stretch>
                    <a:fillRect b="-7143"/>
                  </a:stretch>
                </a:blipFill>
              </p:spPr>
              <p:txBody>
                <a:bodyPr/>
                <a:lstStyle/>
                <a:p>
                  <a:r>
                    <a:rPr lang="zh-CN" altLang="en-US">
                      <a:noFill/>
                    </a:rPr>
                    <a:t> </a:t>
                  </a:r>
                </a:p>
              </p:txBody>
            </p:sp>
          </mc:Fallback>
        </mc:AlternateContent>
        <p:cxnSp>
          <p:nvCxnSpPr>
            <p:cNvPr id="39" name="直接连接符 38">
              <a:extLst>
                <a:ext uri="{FF2B5EF4-FFF2-40B4-BE49-F238E27FC236}">
                  <a16:creationId xmlns:a16="http://schemas.microsoft.com/office/drawing/2014/main" id="{FB3A0266-2938-4ADC-8056-56AA18826DB3}"/>
                </a:ext>
              </a:extLst>
            </p:cNvPr>
            <p:cNvCxnSpPr>
              <a:cxnSpLocks/>
            </p:cNvCxnSpPr>
            <p:nvPr/>
          </p:nvCxnSpPr>
          <p:spPr>
            <a:xfrm>
              <a:off x="7884221" y="1606005"/>
              <a:ext cx="0" cy="413854"/>
            </a:xfrm>
            <a:prstGeom prst="line">
              <a:avLst/>
            </a:prstGeom>
          </p:spPr>
          <p:style>
            <a:lnRef idx="1">
              <a:schemeClr val="dk1"/>
            </a:lnRef>
            <a:fillRef idx="0">
              <a:schemeClr val="dk1"/>
            </a:fillRef>
            <a:effectRef idx="0">
              <a:schemeClr val="dk1"/>
            </a:effectRef>
            <a:fontRef idx="minor">
              <a:schemeClr val="tx1"/>
            </a:fontRef>
          </p:style>
        </p:cxnSp>
      </p:grpSp>
      <p:pic>
        <p:nvPicPr>
          <p:cNvPr id="47" name="图片 46">
            <a:extLst>
              <a:ext uri="{FF2B5EF4-FFF2-40B4-BE49-F238E27FC236}">
                <a16:creationId xmlns:a16="http://schemas.microsoft.com/office/drawing/2014/main" id="{B1A035B8-2091-4308-9B88-3CDE561B661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28980" y="2150436"/>
            <a:ext cx="6524589" cy="3142677"/>
          </a:xfrm>
          <a:prstGeom prst="rect">
            <a:avLst/>
          </a:prstGeom>
        </p:spPr>
      </p:pic>
      <p:grpSp>
        <p:nvGrpSpPr>
          <p:cNvPr id="28" name="组合 27">
            <a:extLst>
              <a:ext uri="{FF2B5EF4-FFF2-40B4-BE49-F238E27FC236}">
                <a16:creationId xmlns:a16="http://schemas.microsoft.com/office/drawing/2014/main" id="{9B6E6BA1-1398-4DC1-89BC-E666B9AE7D18}"/>
              </a:ext>
            </a:extLst>
          </p:cNvPr>
          <p:cNvGrpSpPr/>
          <p:nvPr/>
        </p:nvGrpSpPr>
        <p:grpSpPr>
          <a:xfrm>
            <a:off x="8740267" y="4144485"/>
            <a:ext cx="3061940" cy="2003588"/>
            <a:chOff x="6939308" y="3886253"/>
            <a:chExt cx="3061940" cy="2003588"/>
          </a:xfrm>
        </p:grpSpPr>
        <p:pic>
          <p:nvPicPr>
            <p:cNvPr id="20" name="图片 19">
              <a:extLst>
                <a:ext uri="{FF2B5EF4-FFF2-40B4-BE49-F238E27FC236}">
                  <a16:creationId xmlns:a16="http://schemas.microsoft.com/office/drawing/2014/main" id="{E136F805-AC69-43BE-BA1D-2F2CF54C7B4E}"/>
                </a:ext>
              </a:extLst>
            </p:cNvPr>
            <p:cNvPicPr>
              <a:picLocks noChangeAspect="1"/>
            </p:cNvPicPr>
            <p:nvPr/>
          </p:nvPicPr>
          <p:blipFill>
            <a:blip r:embed="rId7"/>
            <a:stretch>
              <a:fillRect/>
            </a:stretch>
          </p:blipFill>
          <p:spPr>
            <a:xfrm>
              <a:off x="6939308" y="3886253"/>
              <a:ext cx="2010766" cy="1643069"/>
            </a:xfrm>
            <a:prstGeom prst="rect">
              <a:avLst/>
            </a:prstGeom>
          </p:spPr>
        </p:pic>
        <p:sp>
          <p:nvSpPr>
            <p:cNvPr id="21" name="文本框 20">
              <a:extLst>
                <a:ext uri="{FF2B5EF4-FFF2-40B4-BE49-F238E27FC236}">
                  <a16:creationId xmlns:a16="http://schemas.microsoft.com/office/drawing/2014/main" id="{284F3567-E367-46CB-8DF3-58A476139C44}"/>
                </a:ext>
              </a:extLst>
            </p:cNvPr>
            <p:cNvSpPr txBox="1"/>
            <p:nvPr/>
          </p:nvSpPr>
          <p:spPr>
            <a:xfrm>
              <a:off x="6958244" y="5520509"/>
              <a:ext cx="3043004" cy="369332"/>
            </a:xfrm>
            <a:prstGeom prst="rect">
              <a:avLst/>
            </a:prstGeom>
            <a:noFill/>
          </p:spPr>
          <p:txBody>
            <a:bodyPr wrap="square" rtlCol="0">
              <a:spAutoFit/>
            </a:bodyPr>
            <a:lstStyle/>
            <a:p>
              <a:r>
                <a:rPr lang="zh-CN" altLang="en-US" dirty="0"/>
                <a:t>图</a:t>
              </a:r>
              <a:r>
                <a:rPr lang="en-US" altLang="zh-CN" dirty="0"/>
                <a:t>2.</a:t>
              </a:r>
              <a:r>
                <a:rPr lang="zh-CN" altLang="en-US" dirty="0"/>
                <a:t>量子霍尔效应</a:t>
              </a:r>
            </a:p>
          </p:txBody>
        </p:sp>
      </p:grpSp>
    </p:spTree>
    <p:extLst>
      <p:ext uri="{BB962C8B-B14F-4D97-AF65-F5344CB8AC3E}">
        <p14:creationId xmlns:p14="http://schemas.microsoft.com/office/powerpoint/2010/main" val="16522825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A02E62-38F9-4E34-BF79-F14EFF25CBD2}"/>
              </a:ext>
            </a:extLst>
          </p:cNvPr>
          <p:cNvSpPr>
            <a:spLocks noGrp="1"/>
          </p:cNvSpPr>
          <p:nvPr>
            <p:ph type="title"/>
          </p:nvPr>
        </p:nvSpPr>
        <p:spPr/>
        <p:txBody>
          <a:bodyPr/>
          <a:lstStyle/>
          <a:p>
            <a:r>
              <a:rPr lang="en-US" altLang="zh-CN" dirty="0"/>
              <a:t>1. </a:t>
            </a:r>
            <a:r>
              <a:rPr lang="zh-CN" altLang="en-US" dirty="0"/>
              <a:t>背景介绍</a:t>
            </a:r>
          </a:p>
        </p:txBody>
      </p:sp>
      <p:sp>
        <p:nvSpPr>
          <p:cNvPr id="3" name="内容占位符 2">
            <a:extLst>
              <a:ext uri="{FF2B5EF4-FFF2-40B4-BE49-F238E27FC236}">
                <a16:creationId xmlns:a16="http://schemas.microsoft.com/office/drawing/2014/main" id="{631FE1C9-B951-4FDC-AC3C-0E369714D452}"/>
              </a:ext>
            </a:extLst>
          </p:cNvPr>
          <p:cNvSpPr>
            <a:spLocks noGrp="1"/>
          </p:cNvSpPr>
          <p:nvPr>
            <p:ph idx="1"/>
          </p:nvPr>
        </p:nvSpPr>
        <p:spPr>
          <a:xfrm>
            <a:off x="944879" y="1747755"/>
            <a:ext cx="11247121" cy="3805558"/>
          </a:xfrm>
        </p:spPr>
        <p:txBody>
          <a:bodyPr>
            <a:normAutofit/>
          </a:bodyPr>
          <a:lstStyle/>
          <a:p>
            <a:r>
              <a:rPr lang="en-US" altLang="zh-CN" sz="2400" b="1" dirty="0"/>
              <a:t>2.  </a:t>
            </a:r>
            <a:r>
              <a:rPr lang="zh-CN" altLang="en-US" sz="2400" b="1" dirty="0"/>
              <a:t>量子自旋霍尔效应与二维拓扑绝缘体</a:t>
            </a:r>
            <a:endParaRPr lang="en-US" altLang="zh-CN" sz="2400" b="1" dirty="0"/>
          </a:p>
          <a:p>
            <a:r>
              <a:rPr lang="zh-CN" altLang="en-US" sz="2400" dirty="0">
                <a:solidFill>
                  <a:schemeClr val="tx1"/>
                </a:solidFill>
              </a:rPr>
              <a:t>量子自旋霍尔效应可以看作是磁场方向相反的两个量子霍尔系统叠加的结果</a:t>
            </a:r>
            <a:endParaRPr lang="en-US" altLang="zh-CN" sz="2400" dirty="0">
              <a:solidFill>
                <a:schemeClr val="tx1"/>
              </a:solidFill>
            </a:endParaRPr>
          </a:p>
          <a:p>
            <a:r>
              <a:rPr lang="zh-CN" altLang="en-US" sz="2400" dirty="0">
                <a:solidFill>
                  <a:schemeClr val="tx1"/>
                </a:solidFill>
              </a:rPr>
              <a:t>特点：不存在外加磁场，在其边缘存在两个自旋方向和运动方向都相反的边缘态</a:t>
            </a:r>
            <a:endParaRPr lang="en-US" altLang="zh-CN" sz="2400" dirty="0">
              <a:solidFill>
                <a:schemeClr val="tx1"/>
              </a:solidFill>
            </a:endParaRPr>
          </a:p>
          <a:p>
            <a:endParaRPr lang="zh-CN" altLang="en-US" b="1" dirty="0"/>
          </a:p>
        </p:txBody>
      </p:sp>
      <p:grpSp>
        <p:nvGrpSpPr>
          <p:cNvPr id="6" name="组合 5">
            <a:extLst>
              <a:ext uri="{FF2B5EF4-FFF2-40B4-BE49-F238E27FC236}">
                <a16:creationId xmlns:a16="http://schemas.microsoft.com/office/drawing/2014/main" id="{11268280-B554-46E7-9416-0095F0AC2D86}"/>
              </a:ext>
            </a:extLst>
          </p:cNvPr>
          <p:cNvGrpSpPr/>
          <p:nvPr/>
        </p:nvGrpSpPr>
        <p:grpSpPr>
          <a:xfrm>
            <a:off x="2803241" y="3452028"/>
            <a:ext cx="4963463" cy="1881570"/>
            <a:chOff x="1272446" y="3429000"/>
            <a:chExt cx="6229350" cy="2495550"/>
          </a:xfrm>
        </p:grpSpPr>
        <p:pic>
          <p:nvPicPr>
            <p:cNvPr id="4" name="图片 3">
              <a:extLst>
                <a:ext uri="{FF2B5EF4-FFF2-40B4-BE49-F238E27FC236}">
                  <a16:creationId xmlns:a16="http://schemas.microsoft.com/office/drawing/2014/main" id="{AC0F6603-6062-42CC-A88C-C959EFC65951}"/>
                </a:ext>
              </a:extLst>
            </p:cNvPr>
            <p:cNvPicPr>
              <a:picLocks noChangeAspect="1"/>
            </p:cNvPicPr>
            <p:nvPr/>
          </p:nvPicPr>
          <p:blipFill>
            <a:blip r:embed="rId3"/>
            <a:stretch>
              <a:fillRect/>
            </a:stretch>
          </p:blipFill>
          <p:spPr>
            <a:xfrm>
              <a:off x="1272446" y="3429000"/>
              <a:ext cx="6229350" cy="2495550"/>
            </a:xfrm>
            <a:prstGeom prst="rect">
              <a:avLst/>
            </a:prstGeom>
          </p:spPr>
        </p:pic>
        <p:sp>
          <p:nvSpPr>
            <p:cNvPr id="5" name="矩形 4">
              <a:extLst>
                <a:ext uri="{FF2B5EF4-FFF2-40B4-BE49-F238E27FC236}">
                  <a16:creationId xmlns:a16="http://schemas.microsoft.com/office/drawing/2014/main" id="{7E12AD9F-33AA-4DE3-90CD-8052D2E300D7}"/>
                </a:ext>
              </a:extLst>
            </p:cNvPr>
            <p:cNvSpPr/>
            <p:nvPr/>
          </p:nvSpPr>
          <p:spPr>
            <a:xfrm>
              <a:off x="1304144" y="3522689"/>
              <a:ext cx="1094282" cy="83944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grpSp>
      <p:sp>
        <p:nvSpPr>
          <p:cNvPr id="7" name="文本框 6">
            <a:extLst>
              <a:ext uri="{FF2B5EF4-FFF2-40B4-BE49-F238E27FC236}">
                <a16:creationId xmlns:a16="http://schemas.microsoft.com/office/drawing/2014/main" id="{71589954-0697-4BBF-A8CD-C2C141920A85}"/>
              </a:ext>
            </a:extLst>
          </p:cNvPr>
          <p:cNvSpPr txBox="1"/>
          <p:nvPr/>
        </p:nvSpPr>
        <p:spPr>
          <a:xfrm>
            <a:off x="3264452" y="5333598"/>
            <a:ext cx="2489784" cy="369332"/>
          </a:xfrm>
          <a:prstGeom prst="rect">
            <a:avLst/>
          </a:prstGeom>
          <a:noFill/>
        </p:spPr>
        <p:txBody>
          <a:bodyPr wrap="none" rtlCol="0">
            <a:spAutoFit/>
          </a:bodyPr>
          <a:lstStyle/>
          <a:p>
            <a:r>
              <a:rPr lang="zh-CN" altLang="en-US" dirty="0"/>
              <a:t>图</a:t>
            </a:r>
            <a:r>
              <a:rPr lang="en-US" altLang="zh-CN" dirty="0"/>
              <a:t>3. </a:t>
            </a:r>
            <a:r>
              <a:rPr lang="zh-CN" altLang="en-US" dirty="0"/>
              <a:t>量子自旋霍尔效应</a:t>
            </a:r>
          </a:p>
        </p:txBody>
      </p:sp>
    </p:spTree>
    <p:extLst>
      <p:ext uri="{BB962C8B-B14F-4D97-AF65-F5344CB8AC3E}">
        <p14:creationId xmlns:p14="http://schemas.microsoft.com/office/powerpoint/2010/main" val="41147329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A02E62-38F9-4E34-BF79-F14EFF25CBD2}"/>
              </a:ext>
            </a:extLst>
          </p:cNvPr>
          <p:cNvSpPr>
            <a:spLocks noGrp="1"/>
          </p:cNvSpPr>
          <p:nvPr>
            <p:ph type="title"/>
          </p:nvPr>
        </p:nvSpPr>
        <p:spPr>
          <a:xfrm>
            <a:off x="220355" y="-507876"/>
            <a:ext cx="10058400" cy="1450757"/>
          </a:xfrm>
        </p:spPr>
        <p:txBody>
          <a:bodyPr/>
          <a:lstStyle/>
          <a:p>
            <a:r>
              <a:rPr lang="en-US" altLang="zh-CN" dirty="0"/>
              <a:t>1. </a:t>
            </a:r>
            <a:r>
              <a:rPr lang="zh-CN" altLang="en-US" dirty="0"/>
              <a:t>背景介绍</a:t>
            </a:r>
          </a:p>
        </p:txBody>
      </p:sp>
      <p:sp>
        <p:nvSpPr>
          <p:cNvPr id="3" name="内容占位符 2">
            <a:extLst>
              <a:ext uri="{FF2B5EF4-FFF2-40B4-BE49-F238E27FC236}">
                <a16:creationId xmlns:a16="http://schemas.microsoft.com/office/drawing/2014/main" id="{631FE1C9-B951-4FDC-AC3C-0E369714D452}"/>
              </a:ext>
            </a:extLst>
          </p:cNvPr>
          <p:cNvSpPr>
            <a:spLocks noGrp="1"/>
          </p:cNvSpPr>
          <p:nvPr>
            <p:ph idx="1"/>
          </p:nvPr>
        </p:nvSpPr>
        <p:spPr>
          <a:xfrm>
            <a:off x="650072" y="942881"/>
            <a:ext cx="5445928" cy="908404"/>
          </a:xfrm>
        </p:spPr>
        <p:txBody>
          <a:bodyPr>
            <a:normAutofit/>
          </a:bodyPr>
          <a:lstStyle/>
          <a:p>
            <a:r>
              <a:rPr lang="en-US" altLang="zh-CN" sz="2400" b="1" dirty="0"/>
              <a:t>3.  </a:t>
            </a:r>
            <a:r>
              <a:rPr lang="zh-CN" altLang="en-US" sz="2400" b="1" dirty="0"/>
              <a:t>量子霍尔效应与量子自旋霍尔效应</a:t>
            </a:r>
            <a:endParaRPr lang="en-US" altLang="zh-CN" sz="2400" b="1" dirty="0"/>
          </a:p>
          <a:p>
            <a:endParaRPr lang="zh-CN" altLang="en-US" b="1" dirty="0"/>
          </a:p>
        </p:txBody>
      </p:sp>
      <p:pic>
        <p:nvPicPr>
          <p:cNvPr id="8" name="图片 7">
            <a:extLst>
              <a:ext uri="{FF2B5EF4-FFF2-40B4-BE49-F238E27FC236}">
                <a16:creationId xmlns:a16="http://schemas.microsoft.com/office/drawing/2014/main" id="{6A38AC30-D968-4443-82BA-C3E26D10A65A}"/>
              </a:ext>
            </a:extLst>
          </p:cNvPr>
          <p:cNvPicPr>
            <a:picLocks noChangeAspect="1"/>
          </p:cNvPicPr>
          <p:nvPr/>
        </p:nvPicPr>
        <p:blipFill>
          <a:blip r:embed="rId3"/>
          <a:stretch>
            <a:fillRect/>
          </a:stretch>
        </p:blipFill>
        <p:spPr>
          <a:xfrm>
            <a:off x="650073" y="1384726"/>
            <a:ext cx="7257238" cy="4884581"/>
          </a:xfrm>
          <a:prstGeom prst="rect">
            <a:avLst/>
          </a:prstGeom>
        </p:spPr>
      </p:pic>
      <p:sp>
        <p:nvSpPr>
          <p:cNvPr id="9" name="文本框 8">
            <a:extLst>
              <a:ext uri="{FF2B5EF4-FFF2-40B4-BE49-F238E27FC236}">
                <a16:creationId xmlns:a16="http://schemas.microsoft.com/office/drawing/2014/main" id="{6D5CA0D9-BB34-4059-B45F-1D5F01436638}"/>
              </a:ext>
            </a:extLst>
          </p:cNvPr>
          <p:cNvSpPr txBox="1"/>
          <p:nvPr/>
        </p:nvSpPr>
        <p:spPr>
          <a:xfrm>
            <a:off x="484919" y="5997565"/>
            <a:ext cx="5956118" cy="369332"/>
          </a:xfrm>
          <a:prstGeom prst="rect">
            <a:avLst/>
          </a:prstGeom>
          <a:noFill/>
        </p:spPr>
        <p:txBody>
          <a:bodyPr wrap="none" rtlCol="0">
            <a:spAutoFit/>
          </a:bodyPr>
          <a:lstStyle/>
          <a:p>
            <a:r>
              <a:rPr lang="en-US" altLang="zh-CN" dirty="0"/>
              <a:t>Hasan M Z, Kane C L. Topological Insulators. </a:t>
            </a:r>
            <a:r>
              <a:rPr lang="en-US" altLang="zh-CN" dirty="0" err="1"/>
              <a:t>arXiv</a:t>
            </a:r>
            <a:r>
              <a:rPr lang="en-US" altLang="zh-CN" dirty="0"/>
              <a:t>: 1002.3895;</a:t>
            </a:r>
            <a:endParaRPr lang="zh-CN" altLang="en-US" dirty="0"/>
          </a:p>
        </p:txBody>
      </p:sp>
      <p:sp>
        <p:nvSpPr>
          <p:cNvPr id="10" name="文本框 9">
            <a:extLst>
              <a:ext uri="{FF2B5EF4-FFF2-40B4-BE49-F238E27FC236}">
                <a16:creationId xmlns:a16="http://schemas.microsoft.com/office/drawing/2014/main" id="{9BDA53D5-C03A-4A14-A1C4-14EAC2C3835D}"/>
              </a:ext>
            </a:extLst>
          </p:cNvPr>
          <p:cNvSpPr txBox="1"/>
          <p:nvPr/>
        </p:nvSpPr>
        <p:spPr>
          <a:xfrm>
            <a:off x="7742419" y="1749618"/>
            <a:ext cx="4182256" cy="2677656"/>
          </a:xfrm>
          <a:prstGeom prst="rect">
            <a:avLst/>
          </a:prstGeom>
          <a:noFill/>
        </p:spPr>
        <p:txBody>
          <a:bodyPr wrap="square" rtlCol="0">
            <a:spAutoFit/>
          </a:bodyPr>
          <a:lstStyle/>
          <a:p>
            <a:r>
              <a:rPr lang="zh-CN" altLang="en-US" sz="2400" dirty="0"/>
              <a:t>在带隙之内，两条具有不同自旋取向的边缘态从导带延伸至价带，并在 </a:t>
            </a:r>
            <a:r>
              <a:rPr lang="en-US" altLang="zh-CN" sz="2400" dirty="0"/>
              <a:t>k = 0 </a:t>
            </a:r>
            <a:r>
              <a:rPr lang="zh-CN" altLang="en-US" sz="2400" dirty="0"/>
              <a:t>处交于一点，自旋只有在这一点才是简并的，而且在交点附近能量与动量之间满足线性的色散关系</a:t>
            </a:r>
            <a:r>
              <a:rPr lang="en-US" altLang="zh-CN" sz="2400" baseline="30000" dirty="0"/>
              <a:t>[1]</a:t>
            </a:r>
          </a:p>
          <a:p>
            <a:endParaRPr lang="zh-CN" altLang="en-US" sz="2400" dirty="0"/>
          </a:p>
        </p:txBody>
      </p:sp>
      <p:sp>
        <p:nvSpPr>
          <p:cNvPr id="4" name="矩形 3">
            <a:extLst>
              <a:ext uri="{FF2B5EF4-FFF2-40B4-BE49-F238E27FC236}">
                <a16:creationId xmlns:a16="http://schemas.microsoft.com/office/drawing/2014/main" id="{A22DD8B9-B48F-4547-A2B3-69B57D3D2107}"/>
              </a:ext>
            </a:extLst>
          </p:cNvPr>
          <p:cNvSpPr/>
          <p:nvPr/>
        </p:nvSpPr>
        <p:spPr>
          <a:xfrm>
            <a:off x="7043047" y="6464922"/>
            <a:ext cx="5189434" cy="338554"/>
          </a:xfrm>
          <a:prstGeom prst="rect">
            <a:avLst/>
          </a:prstGeom>
        </p:spPr>
        <p:txBody>
          <a:bodyPr wrap="none">
            <a:spAutoFit/>
          </a:bodyPr>
          <a:lstStyle/>
          <a:p>
            <a:r>
              <a:rPr lang="en-US" altLang="zh-CN" sz="1600" dirty="0"/>
              <a:t>[1]</a:t>
            </a:r>
            <a:r>
              <a:rPr lang="zh-CN" altLang="en-US" sz="1600" dirty="0"/>
              <a:t>程鹏</a:t>
            </a:r>
            <a:r>
              <a:rPr lang="en-US" altLang="zh-CN" sz="1600" dirty="0"/>
              <a:t>. </a:t>
            </a:r>
            <a:r>
              <a:rPr lang="zh-CN" altLang="en-US" sz="1600" dirty="0"/>
              <a:t>拓扑绝缘体表面态的</a:t>
            </a:r>
            <a:r>
              <a:rPr lang="en-US" altLang="zh-CN" sz="1600" dirty="0"/>
              <a:t>STM</a:t>
            </a:r>
            <a:r>
              <a:rPr lang="zh-CN" altLang="en-US" sz="1600" dirty="0"/>
              <a:t>研究</a:t>
            </a:r>
            <a:r>
              <a:rPr lang="en-US" altLang="zh-CN" sz="1600" dirty="0"/>
              <a:t>[D].</a:t>
            </a:r>
            <a:r>
              <a:rPr lang="zh-CN" altLang="en-US" sz="1600" dirty="0"/>
              <a:t>清华大学</a:t>
            </a:r>
            <a:r>
              <a:rPr lang="en-US" altLang="zh-CN" sz="1600" dirty="0"/>
              <a:t>,2010.</a:t>
            </a:r>
            <a:endParaRPr lang="zh-CN" altLang="en-US" sz="1600" dirty="0"/>
          </a:p>
        </p:txBody>
      </p:sp>
    </p:spTree>
    <p:extLst>
      <p:ext uri="{BB962C8B-B14F-4D97-AF65-F5344CB8AC3E}">
        <p14:creationId xmlns:p14="http://schemas.microsoft.com/office/powerpoint/2010/main" val="11247121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A02E62-38F9-4E34-BF79-F14EFF25CBD2}"/>
              </a:ext>
            </a:extLst>
          </p:cNvPr>
          <p:cNvSpPr>
            <a:spLocks noGrp="1"/>
          </p:cNvSpPr>
          <p:nvPr>
            <p:ph type="title"/>
          </p:nvPr>
        </p:nvSpPr>
        <p:spPr>
          <a:xfrm>
            <a:off x="106929" y="-537857"/>
            <a:ext cx="10058400" cy="1450757"/>
          </a:xfrm>
        </p:spPr>
        <p:txBody>
          <a:bodyPr/>
          <a:lstStyle/>
          <a:p>
            <a:r>
              <a:rPr lang="en-US" altLang="zh-CN" dirty="0"/>
              <a:t>1. </a:t>
            </a:r>
            <a:r>
              <a:rPr lang="zh-CN" altLang="en-US" dirty="0"/>
              <a:t>背景介绍</a:t>
            </a:r>
          </a:p>
        </p:txBody>
      </p:sp>
      <p:sp>
        <p:nvSpPr>
          <p:cNvPr id="3" name="内容占位符 2">
            <a:extLst>
              <a:ext uri="{FF2B5EF4-FFF2-40B4-BE49-F238E27FC236}">
                <a16:creationId xmlns:a16="http://schemas.microsoft.com/office/drawing/2014/main" id="{631FE1C9-B951-4FDC-AC3C-0E369714D452}"/>
              </a:ext>
            </a:extLst>
          </p:cNvPr>
          <p:cNvSpPr>
            <a:spLocks noGrp="1"/>
          </p:cNvSpPr>
          <p:nvPr>
            <p:ph idx="1"/>
          </p:nvPr>
        </p:nvSpPr>
        <p:spPr>
          <a:xfrm>
            <a:off x="7662973" y="1875714"/>
            <a:ext cx="3602136" cy="3453289"/>
          </a:xfrm>
        </p:spPr>
        <p:txBody>
          <a:bodyPr>
            <a:normAutofit/>
          </a:bodyPr>
          <a:lstStyle/>
          <a:p>
            <a:endParaRPr lang="en-US" altLang="zh-CN" b="1" dirty="0"/>
          </a:p>
          <a:p>
            <a:r>
              <a:rPr lang="zh-CN" altLang="en-US" sz="2400" dirty="0">
                <a:solidFill>
                  <a:schemeClr val="tx1"/>
                </a:solidFill>
              </a:rPr>
              <a:t>三维拓扑绝缘体的体态是绝缘性的，边界上存在着与一维边缘态所对应的二维表面态。</a:t>
            </a:r>
          </a:p>
        </p:txBody>
      </p:sp>
      <p:pic>
        <p:nvPicPr>
          <p:cNvPr id="10" name="图片 9">
            <a:extLst>
              <a:ext uri="{FF2B5EF4-FFF2-40B4-BE49-F238E27FC236}">
                <a16:creationId xmlns:a16="http://schemas.microsoft.com/office/drawing/2014/main" id="{2ABCC950-4DD3-4D82-96D7-DEA82001AC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781" y="1502415"/>
            <a:ext cx="6631149" cy="4718503"/>
          </a:xfrm>
          <a:prstGeom prst="rect">
            <a:avLst/>
          </a:prstGeom>
        </p:spPr>
      </p:pic>
      <p:sp>
        <p:nvSpPr>
          <p:cNvPr id="4" name="矩形 3">
            <a:extLst>
              <a:ext uri="{FF2B5EF4-FFF2-40B4-BE49-F238E27FC236}">
                <a16:creationId xmlns:a16="http://schemas.microsoft.com/office/drawing/2014/main" id="{65826C34-7A0F-422A-8DB6-9632D2C02D98}"/>
              </a:ext>
            </a:extLst>
          </p:cNvPr>
          <p:cNvSpPr/>
          <p:nvPr/>
        </p:nvSpPr>
        <p:spPr>
          <a:xfrm>
            <a:off x="607781" y="994835"/>
            <a:ext cx="2725426" cy="461665"/>
          </a:xfrm>
          <a:prstGeom prst="rect">
            <a:avLst/>
          </a:prstGeom>
        </p:spPr>
        <p:txBody>
          <a:bodyPr wrap="none">
            <a:spAutoFit/>
          </a:bodyPr>
          <a:lstStyle/>
          <a:p>
            <a:r>
              <a:rPr lang="en-US" altLang="zh-CN" sz="2400" b="1" dirty="0"/>
              <a:t>4.  </a:t>
            </a:r>
            <a:r>
              <a:rPr lang="zh-CN" altLang="en-US" sz="2400" b="1" dirty="0"/>
              <a:t>三维拓扑绝缘体</a:t>
            </a:r>
            <a:endParaRPr lang="en-US" altLang="zh-CN" sz="2400" b="1" dirty="0"/>
          </a:p>
        </p:txBody>
      </p:sp>
    </p:spTree>
    <p:extLst>
      <p:ext uri="{BB962C8B-B14F-4D97-AF65-F5344CB8AC3E}">
        <p14:creationId xmlns:p14="http://schemas.microsoft.com/office/powerpoint/2010/main" val="26347030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1622E50-8374-4CFE-89CD-3BB545EA3865}"/>
              </a:ext>
            </a:extLst>
          </p:cNvPr>
          <p:cNvSpPr>
            <a:spLocks noGrp="1"/>
          </p:cNvSpPr>
          <p:nvPr>
            <p:ph type="title"/>
          </p:nvPr>
        </p:nvSpPr>
        <p:spPr/>
        <p:txBody>
          <a:bodyPr/>
          <a:lstStyle/>
          <a:p>
            <a:r>
              <a:rPr lang="en-US" altLang="zh-CN" dirty="0"/>
              <a:t>2. </a:t>
            </a:r>
            <a:r>
              <a:rPr lang="zh-CN" altLang="en-US" dirty="0"/>
              <a:t>表面态的实验验证</a:t>
            </a:r>
          </a:p>
        </p:txBody>
      </p:sp>
      <p:sp>
        <p:nvSpPr>
          <p:cNvPr id="4" name="内容占位符 2">
            <a:extLst>
              <a:ext uri="{FF2B5EF4-FFF2-40B4-BE49-F238E27FC236}">
                <a16:creationId xmlns:a16="http://schemas.microsoft.com/office/drawing/2014/main" id="{4558544C-4E42-4E2F-AD64-D92C90E40650}"/>
              </a:ext>
            </a:extLst>
          </p:cNvPr>
          <p:cNvSpPr txBox="1">
            <a:spLocks/>
          </p:cNvSpPr>
          <p:nvPr/>
        </p:nvSpPr>
        <p:spPr>
          <a:xfrm>
            <a:off x="1097280" y="1845734"/>
            <a:ext cx="10535088" cy="145075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altLang="zh-CN" sz="2400" b="1" dirty="0"/>
              <a:t>1. </a:t>
            </a:r>
            <a:r>
              <a:rPr lang="zh-CN" altLang="en-US" sz="2400" b="1" dirty="0"/>
              <a:t>二维拓扑绝缘体</a:t>
            </a:r>
            <a:endParaRPr lang="en-US" altLang="zh-CN" sz="2400" b="1" dirty="0"/>
          </a:p>
          <a:p>
            <a:endParaRPr lang="zh-CN" altLang="en-US" b="1" dirty="0"/>
          </a:p>
        </p:txBody>
      </p:sp>
      <p:sp>
        <p:nvSpPr>
          <p:cNvPr id="5" name="文本框 4">
            <a:extLst>
              <a:ext uri="{FF2B5EF4-FFF2-40B4-BE49-F238E27FC236}">
                <a16:creationId xmlns:a16="http://schemas.microsoft.com/office/drawing/2014/main" id="{6CFFE8F0-5A90-4920-8613-2537B3374779}"/>
              </a:ext>
            </a:extLst>
          </p:cNvPr>
          <p:cNvSpPr txBox="1"/>
          <p:nvPr/>
        </p:nvSpPr>
        <p:spPr>
          <a:xfrm>
            <a:off x="1097280" y="3070461"/>
            <a:ext cx="10827395" cy="1938992"/>
          </a:xfrm>
          <a:prstGeom prst="rect">
            <a:avLst/>
          </a:prstGeom>
          <a:noFill/>
        </p:spPr>
        <p:txBody>
          <a:bodyPr wrap="square" rtlCol="0">
            <a:spAutoFit/>
          </a:bodyPr>
          <a:lstStyle/>
          <a:p>
            <a:r>
              <a:rPr lang="en-US" altLang="zh-CN" sz="2400" dirty="0"/>
              <a:t>2006 </a:t>
            </a:r>
            <a:r>
              <a:rPr lang="zh-CN" altLang="en-US" sz="2400" dirty="0"/>
              <a:t>年，张首晟的研究组独立地提出了一种实现量子自旋霍耳效应的一般理</a:t>
            </a:r>
          </a:p>
          <a:p>
            <a:r>
              <a:rPr lang="zh-CN" altLang="en-US" sz="2400" dirty="0"/>
              <a:t>论，预言了</a:t>
            </a:r>
            <a:r>
              <a:rPr lang="en-US" altLang="zh-CN" sz="2400" dirty="0" err="1" smtClean="0"/>
              <a:t>HgTe</a:t>
            </a:r>
            <a:r>
              <a:rPr lang="en-US" altLang="zh-CN" sz="2400" dirty="0" smtClean="0"/>
              <a:t>/</a:t>
            </a:r>
            <a:r>
              <a:rPr lang="en-US" altLang="zh-CN" sz="2400" dirty="0" err="1"/>
              <a:t>C</a:t>
            </a:r>
            <a:r>
              <a:rPr lang="en-US" altLang="zh-CN" sz="2400" dirty="0" err="1" smtClean="0"/>
              <a:t>dTe</a:t>
            </a:r>
            <a:r>
              <a:rPr lang="en-US" altLang="zh-CN" sz="2400" dirty="0" smtClean="0"/>
              <a:t> </a:t>
            </a:r>
            <a:r>
              <a:rPr lang="zh-CN" altLang="en-US" sz="2400" dirty="0"/>
              <a:t>超晶格结构可以实现量子自旋霍耳效应。</a:t>
            </a:r>
            <a:endParaRPr lang="en-US" altLang="zh-CN" sz="2400" dirty="0"/>
          </a:p>
          <a:p>
            <a:endParaRPr lang="en-US" altLang="zh-CN" sz="2400" dirty="0"/>
          </a:p>
          <a:p>
            <a:r>
              <a:rPr lang="en-US" altLang="zh-CN" sz="2400" dirty="0"/>
              <a:t>2007 </a:t>
            </a:r>
            <a:r>
              <a:rPr lang="zh-CN" altLang="en-US" sz="2400" dirty="0"/>
              <a:t>年，德国的 </a:t>
            </a:r>
            <a:r>
              <a:rPr lang="en-US" altLang="zh-CN" sz="2400" dirty="0"/>
              <a:t>Molenkamp </a:t>
            </a:r>
            <a:r>
              <a:rPr lang="zh-CN" altLang="en-US" sz="2400" dirty="0"/>
              <a:t>研究组通过实验证实了这一理论预言。</a:t>
            </a:r>
          </a:p>
          <a:p>
            <a:endParaRPr lang="zh-CN" altLang="en-US" sz="2400" dirty="0"/>
          </a:p>
        </p:txBody>
      </p:sp>
    </p:spTree>
    <p:extLst>
      <p:ext uri="{BB962C8B-B14F-4D97-AF65-F5344CB8AC3E}">
        <p14:creationId xmlns:p14="http://schemas.microsoft.com/office/powerpoint/2010/main" val="9009575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1622E50-8374-4CFE-89CD-3BB545EA3865}"/>
              </a:ext>
            </a:extLst>
          </p:cNvPr>
          <p:cNvSpPr>
            <a:spLocks noGrp="1"/>
          </p:cNvSpPr>
          <p:nvPr>
            <p:ph type="title"/>
          </p:nvPr>
        </p:nvSpPr>
        <p:spPr>
          <a:xfrm>
            <a:off x="182880" y="-283024"/>
            <a:ext cx="10058400" cy="1450757"/>
          </a:xfrm>
        </p:spPr>
        <p:txBody>
          <a:bodyPr/>
          <a:lstStyle/>
          <a:p>
            <a:r>
              <a:rPr lang="en-US" altLang="zh-CN" dirty="0"/>
              <a:t>2. </a:t>
            </a:r>
            <a:r>
              <a:rPr lang="zh-CN" altLang="en-US" dirty="0"/>
              <a:t>表面态的实验验证</a:t>
            </a:r>
          </a:p>
        </p:txBody>
      </p:sp>
      <p:sp>
        <p:nvSpPr>
          <p:cNvPr id="4" name="内容占位符 2">
            <a:extLst>
              <a:ext uri="{FF2B5EF4-FFF2-40B4-BE49-F238E27FC236}">
                <a16:creationId xmlns:a16="http://schemas.microsoft.com/office/drawing/2014/main" id="{4558544C-4E42-4E2F-AD64-D92C90E40650}"/>
              </a:ext>
            </a:extLst>
          </p:cNvPr>
          <p:cNvSpPr txBox="1">
            <a:spLocks/>
          </p:cNvSpPr>
          <p:nvPr/>
        </p:nvSpPr>
        <p:spPr>
          <a:xfrm>
            <a:off x="182880" y="1276107"/>
            <a:ext cx="10535088" cy="145075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altLang="zh-CN" sz="2400" b="1" dirty="0"/>
              <a:t>1. </a:t>
            </a:r>
            <a:r>
              <a:rPr lang="zh-CN" altLang="en-US" sz="2400" b="1" dirty="0"/>
              <a:t>二维拓扑绝缘体</a:t>
            </a:r>
            <a:endParaRPr lang="en-US" altLang="zh-CN" sz="2400" b="1" dirty="0"/>
          </a:p>
          <a:p>
            <a:endParaRPr lang="zh-CN" altLang="en-US" b="1" dirty="0"/>
          </a:p>
        </p:txBody>
      </p:sp>
      <p:pic>
        <p:nvPicPr>
          <p:cNvPr id="3" name="图片 2">
            <a:extLst>
              <a:ext uri="{FF2B5EF4-FFF2-40B4-BE49-F238E27FC236}">
                <a16:creationId xmlns:a16="http://schemas.microsoft.com/office/drawing/2014/main" id="{F2F2F96D-E244-4518-B8EB-511A90C278A2}"/>
              </a:ext>
            </a:extLst>
          </p:cNvPr>
          <p:cNvPicPr>
            <a:picLocks noChangeAspect="1"/>
          </p:cNvPicPr>
          <p:nvPr/>
        </p:nvPicPr>
        <p:blipFill>
          <a:blip r:embed="rId2"/>
          <a:stretch>
            <a:fillRect/>
          </a:stretch>
        </p:blipFill>
        <p:spPr>
          <a:xfrm>
            <a:off x="989458" y="1771085"/>
            <a:ext cx="9166175" cy="2696429"/>
          </a:xfrm>
          <a:prstGeom prst="rect">
            <a:avLst/>
          </a:prstGeom>
        </p:spPr>
      </p:pic>
      <p:pic>
        <p:nvPicPr>
          <p:cNvPr id="6" name="图片 5">
            <a:extLst>
              <a:ext uri="{FF2B5EF4-FFF2-40B4-BE49-F238E27FC236}">
                <a16:creationId xmlns:a16="http://schemas.microsoft.com/office/drawing/2014/main" id="{203242CD-C27E-4146-B6A3-DA83A8BC2CBC}"/>
              </a:ext>
            </a:extLst>
          </p:cNvPr>
          <p:cNvPicPr>
            <a:picLocks noChangeAspect="1"/>
          </p:cNvPicPr>
          <p:nvPr/>
        </p:nvPicPr>
        <p:blipFill>
          <a:blip r:embed="rId3"/>
          <a:stretch>
            <a:fillRect/>
          </a:stretch>
        </p:blipFill>
        <p:spPr>
          <a:xfrm>
            <a:off x="1179725" y="4909724"/>
            <a:ext cx="4392821" cy="476106"/>
          </a:xfrm>
          <a:prstGeom prst="rect">
            <a:avLst/>
          </a:prstGeom>
        </p:spPr>
      </p:pic>
    </p:spTree>
    <p:extLst>
      <p:ext uri="{BB962C8B-B14F-4D97-AF65-F5344CB8AC3E}">
        <p14:creationId xmlns:p14="http://schemas.microsoft.com/office/powerpoint/2010/main" val="25277975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1622E50-8374-4CFE-89CD-3BB545EA3865}"/>
              </a:ext>
            </a:extLst>
          </p:cNvPr>
          <p:cNvSpPr>
            <a:spLocks noGrp="1"/>
          </p:cNvSpPr>
          <p:nvPr>
            <p:ph type="title"/>
          </p:nvPr>
        </p:nvSpPr>
        <p:spPr>
          <a:xfrm>
            <a:off x="122919" y="-484040"/>
            <a:ext cx="10058400" cy="1450757"/>
          </a:xfrm>
        </p:spPr>
        <p:txBody>
          <a:bodyPr/>
          <a:lstStyle/>
          <a:p>
            <a:r>
              <a:rPr lang="en-US" altLang="zh-CN" dirty="0"/>
              <a:t>2. </a:t>
            </a:r>
            <a:r>
              <a:rPr lang="zh-CN" altLang="en-US" dirty="0"/>
              <a:t>表面态的实验验证</a:t>
            </a:r>
          </a:p>
        </p:txBody>
      </p:sp>
      <p:sp>
        <p:nvSpPr>
          <p:cNvPr id="4" name="内容占位符 2">
            <a:extLst>
              <a:ext uri="{FF2B5EF4-FFF2-40B4-BE49-F238E27FC236}">
                <a16:creationId xmlns:a16="http://schemas.microsoft.com/office/drawing/2014/main" id="{4558544C-4E42-4E2F-AD64-D92C90E40650}"/>
              </a:ext>
            </a:extLst>
          </p:cNvPr>
          <p:cNvSpPr txBox="1">
            <a:spLocks/>
          </p:cNvSpPr>
          <p:nvPr/>
        </p:nvSpPr>
        <p:spPr>
          <a:xfrm>
            <a:off x="122919" y="1075091"/>
            <a:ext cx="10535088" cy="145075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altLang="zh-CN" sz="2400" b="1" dirty="0"/>
              <a:t>1. </a:t>
            </a:r>
            <a:r>
              <a:rPr lang="zh-CN" altLang="en-US" sz="2400" b="1" dirty="0"/>
              <a:t>二维拓扑绝缘体</a:t>
            </a:r>
            <a:endParaRPr lang="en-US" altLang="zh-CN" sz="2400" b="1" dirty="0"/>
          </a:p>
          <a:p>
            <a:endParaRPr lang="zh-CN" altLang="en-US" b="1" dirty="0"/>
          </a:p>
        </p:txBody>
      </p:sp>
      <p:pic>
        <p:nvPicPr>
          <p:cNvPr id="5" name="图片 4">
            <a:extLst>
              <a:ext uri="{FF2B5EF4-FFF2-40B4-BE49-F238E27FC236}">
                <a16:creationId xmlns:a16="http://schemas.microsoft.com/office/drawing/2014/main" id="{F550D7B5-6F25-4F92-9E45-8315DC5781D6}"/>
              </a:ext>
            </a:extLst>
          </p:cNvPr>
          <p:cNvPicPr>
            <a:picLocks noChangeAspect="1"/>
          </p:cNvPicPr>
          <p:nvPr/>
        </p:nvPicPr>
        <p:blipFill>
          <a:blip r:embed="rId3"/>
          <a:stretch>
            <a:fillRect/>
          </a:stretch>
        </p:blipFill>
        <p:spPr>
          <a:xfrm>
            <a:off x="951875" y="2260082"/>
            <a:ext cx="10023422" cy="3929066"/>
          </a:xfrm>
          <a:prstGeom prst="rect">
            <a:avLst/>
          </a:prstGeom>
        </p:spPr>
      </p:pic>
      <p:grpSp>
        <p:nvGrpSpPr>
          <p:cNvPr id="10" name="组合 9">
            <a:extLst>
              <a:ext uri="{FF2B5EF4-FFF2-40B4-BE49-F238E27FC236}">
                <a16:creationId xmlns:a16="http://schemas.microsoft.com/office/drawing/2014/main" id="{909C1E31-8801-486C-9745-4FA50AB2B5B8}"/>
              </a:ext>
            </a:extLst>
          </p:cNvPr>
          <p:cNvGrpSpPr/>
          <p:nvPr/>
        </p:nvGrpSpPr>
        <p:grpSpPr>
          <a:xfrm>
            <a:off x="1186721" y="2683239"/>
            <a:ext cx="9576217" cy="242341"/>
            <a:chOff x="1186721" y="2683239"/>
            <a:chExt cx="9576217" cy="242341"/>
          </a:xfrm>
        </p:grpSpPr>
        <p:cxnSp>
          <p:nvCxnSpPr>
            <p:cNvPr id="7" name="直接连接符 6">
              <a:extLst>
                <a:ext uri="{FF2B5EF4-FFF2-40B4-BE49-F238E27FC236}">
                  <a16:creationId xmlns:a16="http://schemas.microsoft.com/office/drawing/2014/main" id="{6C4869A1-F0CD-4C5D-8B8F-21D5E212F55E}"/>
                </a:ext>
              </a:extLst>
            </p:cNvPr>
            <p:cNvCxnSpPr/>
            <p:nvPr/>
          </p:nvCxnSpPr>
          <p:spPr>
            <a:xfrm>
              <a:off x="4422098" y="2683239"/>
              <a:ext cx="6340840" cy="0"/>
            </a:xfrm>
            <a:prstGeom prst="line">
              <a:avLst/>
            </a:prstGeom>
            <a:ln w="38100">
              <a:solidFill>
                <a:srgbClr val="FF0000"/>
              </a:solidFill>
            </a:ln>
          </p:spPr>
          <p:style>
            <a:lnRef idx="2">
              <a:schemeClr val="dk1"/>
            </a:lnRef>
            <a:fillRef idx="0">
              <a:schemeClr val="dk1"/>
            </a:fillRef>
            <a:effectRef idx="1">
              <a:schemeClr val="dk1"/>
            </a:effectRef>
            <a:fontRef idx="minor">
              <a:schemeClr val="tx1"/>
            </a:fontRef>
          </p:style>
        </p:cxnSp>
        <p:cxnSp>
          <p:nvCxnSpPr>
            <p:cNvPr id="8" name="直接连接符 7">
              <a:extLst>
                <a:ext uri="{FF2B5EF4-FFF2-40B4-BE49-F238E27FC236}">
                  <a16:creationId xmlns:a16="http://schemas.microsoft.com/office/drawing/2014/main" id="{7E89669F-2815-452F-8AD3-28B9F9B9F14A}"/>
                </a:ext>
              </a:extLst>
            </p:cNvPr>
            <p:cNvCxnSpPr>
              <a:cxnSpLocks/>
            </p:cNvCxnSpPr>
            <p:nvPr/>
          </p:nvCxnSpPr>
          <p:spPr>
            <a:xfrm>
              <a:off x="1186721" y="2925580"/>
              <a:ext cx="9576217" cy="0"/>
            </a:xfrm>
            <a:prstGeom prst="line">
              <a:avLst/>
            </a:prstGeom>
            <a:ln w="38100">
              <a:solidFill>
                <a:srgbClr val="FF0000"/>
              </a:solidFill>
            </a:ln>
          </p:spPr>
          <p:style>
            <a:lnRef idx="2">
              <a:schemeClr val="dk1"/>
            </a:lnRef>
            <a:fillRef idx="0">
              <a:schemeClr val="dk1"/>
            </a:fillRef>
            <a:effectRef idx="1">
              <a:schemeClr val="dk1"/>
            </a:effectRef>
            <a:fontRef idx="minor">
              <a:schemeClr val="tx1"/>
            </a:fontRef>
          </p:style>
        </p:cxnSp>
      </p:grpSp>
      <p:grpSp>
        <p:nvGrpSpPr>
          <p:cNvPr id="11" name="组合 10">
            <a:extLst>
              <a:ext uri="{FF2B5EF4-FFF2-40B4-BE49-F238E27FC236}">
                <a16:creationId xmlns:a16="http://schemas.microsoft.com/office/drawing/2014/main" id="{73664C73-1385-4ED9-B72F-B6BB10D38B2A}"/>
              </a:ext>
            </a:extLst>
          </p:cNvPr>
          <p:cNvGrpSpPr/>
          <p:nvPr/>
        </p:nvGrpSpPr>
        <p:grpSpPr>
          <a:xfrm>
            <a:off x="1216703" y="4379308"/>
            <a:ext cx="8826707" cy="324787"/>
            <a:chOff x="1186721" y="2683239"/>
            <a:chExt cx="8826707" cy="324787"/>
          </a:xfrm>
        </p:grpSpPr>
        <p:cxnSp>
          <p:nvCxnSpPr>
            <p:cNvPr id="12" name="直接连接符 11">
              <a:extLst>
                <a:ext uri="{FF2B5EF4-FFF2-40B4-BE49-F238E27FC236}">
                  <a16:creationId xmlns:a16="http://schemas.microsoft.com/office/drawing/2014/main" id="{53E82B10-ED90-46A0-AA1F-FB9A812FBF3B}"/>
                </a:ext>
              </a:extLst>
            </p:cNvPr>
            <p:cNvCxnSpPr>
              <a:cxnSpLocks/>
            </p:cNvCxnSpPr>
            <p:nvPr/>
          </p:nvCxnSpPr>
          <p:spPr>
            <a:xfrm>
              <a:off x="1244182" y="2683239"/>
              <a:ext cx="8769246" cy="0"/>
            </a:xfrm>
            <a:prstGeom prst="line">
              <a:avLst/>
            </a:prstGeom>
            <a:ln w="38100">
              <a:solidFill>
                <a:srgbClr val="FF0000"/>
              </a:solidFill>
            </a:ln>
          </p:spPr>
          <p:style>
            <a:lnRef idx="2">
              <a:schemeClr val="dk1"/>
            </a:lnRef>
            <a:fillRef idx="0">
              <a:schemeClr val="dk1"/>
            </a:fillRef>
            <a:effectRef idx="1">
              <a:schemeClr val="dk1"/>
            </a:effectRef>
            <a:fontRef idx="minor">
              <a:schemeClr val="tx1"/>
            </a:fontRef>
          </p:style>
        </p:cxnSp>
        <p:cxnSp>
          <p:nvCxnSpPr>
            <p:cNvPr id="13" name="直接连接符 12">
              <a:extLst>
                <a:ext uri="{FF2B5EF4-FFF2-40B4-BE49-F238E27FC236}">
                  <a16:creationId xmlns:a16="http://schemas.microsoft.com/office/drawing/2014/main" id="{923B58DF-201D-402A-848E-ECFD70BDDE97}"/>
                </a:ext>
              </a:extLst>
            </p:cNvPr>
            <p:cNvCxnSpPr>
              <a:cxnSpLocks/>
            </p:cNvCxnSpPr>
            <p:nvPr/>
          </p:nvCxnSpPr>
          <p:spPr>
            <a:xfrm>
              <a:off x="1186721" y="3008026"/>
              <a:ext cx="4442084" cy="0"/>
            </a:xfrm>
            <a:prstGeom prst="line">
              <a:avLst/>
            </a:prstGeom>
            <a:ln w="38100">
              <a:solidFill>
                <a:srgbClr val="FF0000"/>
              </a:solidFill>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1760648331"/>
      </p:ext>
    </p:extLst>
  </p:cSld>
  <p:clrMapOvr>
    <a:masterClrMapping/>
  </p:clrMapOvr>
  <p:timing>
    <p:tnLst>
      <p:par>
        <p:cTn id="1" dur="indefinite" restart="never" nodeType="tmRoot"/>
      </p:par>
    </p:tnLst>
  </p:timing>
</p:sld>
</file>

<file path=ppt/theme/theme1.xml><?xml version="1.0" encoding="utf-8"?>
<a:theme xmlns:a="http://schemas.openxmlformats.org/drawingml/2006/main" name="回顾">
  <a:themeElements>
    <a:clrScheme name="蓝色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回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1468</TotalTime>
  <Words>2670</Words>
  <Application>Microsoft Office PowerPoint</Application>
  <PresentationFormat>宽屏</PresentationFormat>
  <Paragraphs>180</Paragraphs>
  <Slides>28</Slides>
  <Notes>21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28</vt:i4>
      </vt:variant>
    </vt:vector>
  </HeadingPairs>
  <TitlesOfParts>
    <vt:vector size="37" baseType="lpstr">
      <vt:lpstr>等线</vt:lpstr>
      <vt:lpstr>宋体</vt:lpstr>
      <vt:lpstr>Arial</vt:lpstr>
      <vt:lpstr>Calibri</vt:lpstr>
      <vt:lpstr>Calibri Light</vt:lpstr>
      <vt:lpstr>Cambria Math</vt:lpstr>
      <vt:lpstr>Times New Roman</vt:lpstr>
      <vt:lpstr>Wingdings</vt:lpstr>
      <vt:lpstr>回顾</vt:lpstr>
      <vt:lpstr>拓扑绝缘体的表面态</vt:lpstr>
      <vt:lpstr>1. 背景介绍</vt:lpstr>
      <vt:lpstr>1. 背景介绍</vt:lpstr>
      <vt:lpstr>1. 背景介绍</vt:lpstr>
      <vt:lpstr>1. 背景介绍</vt:lpstr>
      <vt:lpstr>1. 背景介绍</vt:lpstr>
      <vt:lpstr>2. 表面态的实验验证</vt:lpstr>
      <vt:lpstr>2. 表面态的实验验证</vt:lpstr>
      <vt:lpstr>2. 表面态的实验验证</vt:lpstr>
      <vt:lpstr>2. 表面态的实验验证</vt:lpstr>
      <vt:lpstr>2. 表面态的实验验证</vt:lpstr>
      <vt:lpstr>2. 表面态的实验验证</vt:lpstr>
      <vt:lpstr>2. 表面态的实验验证</vt:lpstr>
      <vt:lpstr>2. 表面态的实验验证</vt:lpstr>
      <vt:lpstr>2. 表面态的实验验证</vt:lpstr>
      <vt:lpstr>2. 表面态的实验验证</vt:lpstr>
      <vt:lpstr>2. 表面态的实验验证</vt:lpstr>
      <vt:lpstr>2. 表面态的实验验证</vt:lpstr>
      <vt:lpstr>2. 表面态的实验验证</vt:lpstr>
      <vt:lpstr>2. 表面态的实验验证</vt:lpstr>
      <vt:lpstr>3. 拓扑绝缘体表面态的表征</vt:lpstr>
      <vt:lpstr>3. 拓扑绝缘体表面态的表征</vt:lpstr>
      <vt:lpstr>3. 拓扑绝缘体表面态的表征</vt:lpstr>
      <vt:lpstr>3. 拓扑绝缘体表面态的表征</vt:lpstr>
      <vt:lpstr>4. 展望</vt:lpstr>
      <vt:lpstr>参考文献</vt:lpstr>
      <vt:lpstr>参考文献</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拓扑绝缘体的表面态</dc:title>
  <dc:creator>Bingyan Jiang</dc:creator>
  <cp:lastModifiedBy>zheng wenzhuang</cp:lastModifiedBy>
  <cp:revision>81</cp:revision>
  <dcterms:created xsi:type="dcterms:W3CDTF">2017-11-08T11:18:59Z</dcterms:created>
  <dcterms:modified xsi:type="dcterms:W3CDTF">2017-11-20T14:14:23Z</dcterms:modified>
</cp:coreProperties>
</file>